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63" r:id="rId5"/>
    <p:sldId id="264" r:id="rId6"/>
    <p:sldId id="265" r:id="rId7"/>
    <p:sldId id="266" r:id="rId8"/>
    <p:sldId id="267" r:id="rId9"/>
    <p:sldId id="268" r:id="rId10"/>
    <p:sldId id="269" r:id="rId11"/>
    <p:sldId id="270" r:id="rId12"/>
    <p:sldId id="271" r:id="rId13"/>
    <p:sldId id="272" r:id="rId14"/>
    <p:sldId id="381" r:id="rId15"/>
    <p:sldId id="380" r:id="rId16"/>
    <p:sldId id="382" r:id="rId17"/>
    <p:sldId id="287" r:id="rId18"/>
    <p:sldId id="384" r:id="rId19"/>
    <p:sldId id="275" r:id="rId20"/>
    <p:sldId id="276" r:id="rId21"/>
    <p:sldId id="277" r:id="rId22"/>
    <p:sldId id="278" r:id="rId23"/>
    <p:sldId id="279" r:id="rId24"/>
    <p:sldId id="281" r:id="rId25"/>
    <p:sldId id="280" r:id="rId26"/>
    <p:sldId id="363" r:id="rId27"/>
    <p:sldId id="364" r:id="rId28"/>
    <p:sldId id="365" r:id="rId29"/>
    <p:sldId id="366" r:id="rId30"/>
    <p:sldId id="396" r:id="rId31"/>
    <p:sldId id="282" r:id="rId32"/>
    <p:sldId id="283" r:id="rId33"/>
    <p:sldId id="286" r:id="rId34"/>
    <p:sldId id="383" r:id="rId35"/>
    <p:sldId id="284" r:id="rId36"/>
    <p:sldId id="285" r:id="rId37"/>
    <p:sldId id="288" r:id="rId38"/>
    <p:sldId id="292" r:id="rId39"/>
    <p:sldId id="291" r:id="rId40"/>
    <p:sldId id="293" r:id="rId41"/>
    <p:sldId id="294" r:id="rId42"/>
    <p:sldId id="295" r:id="rId43"/>
    <p:sldId id="355" r:id="rId44"/>
    <p:sldId id="296" r:id="rId45"/>
    <p:sldId id="362"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56" r:id="rId59"/>
    <p:sldId id="360" r:id="rId60"/>
    <p:sldId id="361" r:id="rId61"/>
    <p:sldId id="309" r:id="rId62"/>
    <p:sldId id="310" r:id="rId63"/>
    <p:sldId id="311" r:id="rId64"/>
    <p:sldId id="398" r:id="rId65"/>
    <p:sldId id="397" r:id="rId66"/>
    <p:sldId id="312" r:id="rId67"/>
    <p:sldId id="376" r:id="rId68"/>
    <p:sldId id="313" r:id="rId69"/>
    <p:sldId id="377" r:id="rId70"/>
    <p:sldId id="314" r:id="rId71"/>
    <p:sldId id="315" r:id="rId72"/>
    <p:sldId id="439" r:id="rId73"/>
    <p:sldId id="316" r:id="rId74"/>
    <p:sldId id="317" r:id="rId75"/>
    <p:sldId id="371" r:id="rId76"/>
    <p:sldId id="372" r:id="rId77"/>
    <p:sldId id="373" r:id="rId78"/>
    <p:sldId id="374" r:id="rId79"/>
    <p:sldId id="375" r:id="rId80"/>
    <p:sldId id="318" r:id="rId81"/>
    <p:sldId id="319" r:id="rId82"/>
    <p:sldId id="320" r:id="rId83"/>
    <p:sldId id="321" r:id="rId84"/>
    <p:sldId id="322" r:id="rId85"/>
    <p:sldId id="325" r:id="rId86"/>
    <p:sldId id="326" r:id="rId87"/>
    <p:sldId id="327" r:id="rId88"/>
    <p:sldId id="328" r:id="rId89"/>
    <p:sldId id="329" r:id="rId90"/>
    <p:sldId id="434" r:id="rId91"/>
    <p:sldId id="435" r:id="rId92"/>
    <p:sldId id="436" r:id="rId93"/>
    <p:sldId id="437" r:id="rId94"/>
    <p:sldId id="438" r:id="rId95"/>
    <p:sldId id="404" r:id="rId96"/>
    <p:sldId id="405" r:id="rId97"/>
    <p:sldId id="406" r:id="rId98"/>
    <p:sldId id="407" r:id="rId99"/>
    <p:sldId id="408" r:id="rId100"/>
    <p:sldId id="409" r:id="rId101"/>
    <p:sldId id="410" r:id="rId102"/>
    <p:sldId id="411" r:id="rId103"/>
    <p:sldId id="412" r:id="rId104"/>
    <p:sldId id="413" r:id="rId105"/>
    <p:sldId id="414" r:id="rId106"/>
    <p:sldId id="415" r:id="rId107"/>
    <p:sldId id="416" r:id="rId108"/>
    <p:sldId id="417" r:id="rId109"/>
    <p:sldId id="418" r:id="rId110"/>
    <p:sldId id="419" r:id="rId111"/>
    <p:sldId id="420" r:id="rId112"/>
    <p:sldId id="421" r:id="rId113"/>
    <p:sldId id="422" r:id="rId114"/>
    <p:sldId id="423" r:id="rId115"/>
    <p:sldId id="424" r:id="rId116"/>
    <p:sldId id="425" r:id="rId117"/>
    <p:sldId id="426" r:id="rId118"/>
    <p:sldId id="427" r:id="rId119"/>
    <p:sldId id="428" r:id="rId120"/>
    <p:sldId id="429" r:id="rId121"/>
    <p:sldId id="430" r:id="rId1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476"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96DBF0-1038-452F-AD10-C21D6A0A5C95}" type="datetimeFigureOut">
              <a:rPr lang="en-US" smtClean="0"/>
              <a:pPr/>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CE2AA-797F-4EBF-9098-8F8B94E6401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96DBF0-1038-452F-AD10-C21D6A0A5C95}" type="datetimeFigureOut">
              <a:rPr lang="en-US" smtClean="0"/>
              <a:pPr/>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CE2AA-797F-4EBF-9098-8F8B94E6401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96DBF0-1038-452F-AD10-C21D6A0A5C95}" type="datetimeFigureOut">
              <a:rPr lang="en-US" smtClean="0"/>
              <a:pPr/>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CE2AA-797F-4EBF-9098-8F8B94E6401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96DBF0-1038-452F-AD10-C21D6A0A5C95}" type="datetimeFigureOut">
              <a:rPr lang="en-US" smtClean="0"/>
              <a:pPr/>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CE2AA-797F-4EBF-9098-8F8B94E6401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96DBF0-1038-452F-AD10-C21D6A0A5C95}" type="datetimeFigureOut">
              <a:rPr lang="en-US" smtClean="0"/>
              <a:pPr/>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CE2AA-797F-4EBF-9098-8F8B94E6401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96DBF0-1038-452F-AD10-C21D6A0A5C95}" type="datetimeFigureOut">
              <a:rPr lang="en-US" smtClean="0"/>
              <a:pPr/>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CE2AA-797F-4EBF-9098-8F8B94E6401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96DBF0-1038-452F-AD10-C21D6A0A5C95}" type="datetimeFigureOut">
              <a:rPr lang="en-US" smtClean="0"/>
              <a:pPr/>
              <a:t>5/31/2018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7CE2AA-797F-4EBF-9098-8F8B94E6401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96DBF0-1038-452F-AD10-C21D6A0A5C95}" type="datetimeFigureOut">
              <a:rPr lang="en-US" smtClean="0"/>
              <a:pPr/>
              <a:t>5/31/2018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7CE2AA-797F-4EBF-9098-8F8B94E6401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96DBF0-1038-452F-AD10-C21D6A0A5C95}" type="datetimeFigureOut">
              <a:rPr lang="en-US" smtClean="0"/>
              <a:pPr/>
              <a:t>5/31/2018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7CE2AA-797F-4EBF-9098-8F8B94E6401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96DBF0-1038-452F-AD10-C21D6A0A5C95}" type="datetimeFigureOut">
              <a:rPr lang="en-US" smtClean="0"/>
              <a:pPr/>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CE2AA-797F-4EBF-9098-8F8B94E6401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96DBF0-1038-452F-AD10-C21D6A0A5C95}" type="datetimeFigureOut">
              <a:rPr lang="en-US" smtClean="0"/>
              <a:pPr/>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CE2AA-797F-4EBF-9098-8F8B94E6401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96DBF0-1038-452F-AD10-C21D6A0A5C95}" type="datetimeFigureOut">
              <a:rPr lang="en-US" smtClean="0"/>
              <a:pPr/>
              <a:t>5/31/2018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CE2AA-797F-4EBF-9098-8F8B94E6401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43id_NRajDo"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2"/>
                </a:solidFill>
              </a:rPr>
              <a:t>Community Ecology</a:t>
            </a:r>
            <a:r>
              <a:rPr lang="en-US" sz="4000" dirty="0" smtClean="0"/>
              <a:t/>
            </a:r>
            <a:br>
              <a:rPr lang="en-US" sz="4000" dirty="0" smtClean="0"/>
            </a:br>
            <a:r>
              <a:rPr lang="en-US" sz="4000" dirty="0">
                <a:solidFill>
                  <a:srgbClr val="FF0000"/>
                </a:solidFill>
              </a:rPr>
              <a:t>Chapter 54</a:t>
            </a:r>
            <a:r>
              <a:rPr lang="en-US" sz="4000" dirty="0" smtClean="0"/>
              <a:t/>
            </a:r>
            <a:br>
              <a:rPr lang="en-US" sz="4000" dirty="0" smtClean="0"/>
            </a:br>
            <a:endParaRPr lang="en-US" dirty="0">
              <a:solidFill>
                <a:srgbClr val="FF0000"/>
              </a:solidFill>
            </a:endParaRPr>
          </a:p>
        </p:txBody>
      </p:sp>
      <p:pic>
        <p:nvPicPr>
          <p:cNvPr id="4" name="Picture 7" descr="rav65819_CO_56"/>
          <p:cNvPicPr>
            <a:picLocks noChangeAspect="1" noChangeArrowheads="1"/>
          </p:cNvPicPr>
          <p:nvPr/>
        </p:nvPicPr>
        <p:blipFill>
          <a:blip r:embed="rId2" cstate="print"/>
          <a:srcRect/>
          <a:stretch>
            <a:fillRect/>
          </a:stretch>
        </p:blipFill>
        <p:spPr bwMode="auto">
          <a:xfrm>
            <a:off x="2719388" y="2133600"/>
            <a:ext cx="3705225" cy="4594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Ecological Niche</a:t>
            </a:r>
            <a:endParaRPr lang="en-US" dirty="0"/>
          </a:p>
        </p:txBody>
      </p:sp>
      <p:sp>
        <p:nvSpPr>
          <p:cNvPr id="3" name="Content Placeholder 2"/>
          <p:cNvSpPr>
            <a:spLocks noGrp="1"/>
          </p:cNvSpPr>
          <p:nvPr>
            <p:ph idx="1"/>
          </p:nvPr>
        </p:nvSpPr>
        <p:spPr/>
        <p:txBody>
          <a:bodyPr/>
          <a:lstStyle/>
          <a:p>
            <a:r>
              <a:rPr lang="en-US" b="1" dirty="0" smtClean="0">
                <a:solidFill>
                  <a:srgbClr val="FF0000"/>
                </a:solidFill>
              </a:rPr>
              <a:t>Fundamental niche:</a:t>
            </a:r>
            <a:r>
              <a:rPr lang="en-US" dirty="0" smtClean="0"/>
              <a:t>  the entire niche that a species is capable of using, based on physiological tolerance limits and resource needs</a:t>
            </a:r>
          </a:p>
          <a:p>
            <a:r>
              <a:rPr lang="en-US" b="1" dirty="0" smtClean="0">
                <a:solidFill>
                  <a:srgbClr val="FF0000"/>
                </a:solidFill>
              </a:rPr>
              <a:t>Realized niche:</a:t>
            </a:r>
            <a:r>
              <a:rPr lang="en-US" dirty="0" smtClean="0"/>
              <a:t>  actual set of environmental conditions, presence or absence of other species, in which the species can establish a stable population</a:t>
            </a:r>
          </a:p>
          <a:p>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D9E1F3E1-66DB-4333-955F-85CFB8637B30}" type="slidenum">
              <a:rPr lang="en-US" altLang="en-US" sz="1400"/>
              <a:pPr/>
              <a:t>100</a:t>
            </a:fld>
            <a:endParaRPr lang="en-US" altLang="en-US" sz="1400"/>
          </a:p>
        </p:txBody>
      </p:sp>
      <p:sp>
        <p:nvSpPr>
          <p:cNvPr id="51203" name="Rectangle 2"/>
          <p:cNvSpPr>
            <a:spLocks noGrp="1" noChangeArrowheads="1"/>
          </p:cNvSpPr>
          <p:nvPr>
            <p:ph type="body" idx="1"/>
          </p:nvPr>
        </p:nvSpPr>
        <p:spPr>
          <a:xfrm>
            <a:off x="1219200" y="1371600"/>
            <a:ext cx="7239000" cy="4876800"/>
          </a:xfrm>
        </p:spPr>
        <p:txBody>
          <a:bodyPr/>
          <a:lstStyle/>
          <a:p>
            <a:pPr eaLnBrk="1" hangingPunct="1"/>
            <a:r>
              <a:rPr lang="en-US" altLang="en-US" smtClean="0"/>
              <a:t>Acid precipitation and mercury pollution affect freshwater ecosystems</a:t>
            </a:r>
          </a:p>
          <a:p>
            <a:pPr lvl="1" eaLnBrk="1" hangingPunct="1"/>
            <a:r>
              <a:rPr lang="en-US" altLang="en-US" smtClean="0"/>
              <a:t>pH levels below 5.0, many fish species and other aquatic animals die or are unable to reproduce</a:t>
            </a:r>
          </a:p>
          <a:p>
            <a:pPr lvl="1" eaLnBrk="1" hangingPunct="1"/>
            <a:r>
              <a:rPr lang="en-US" altLang="en-US" smtClean="0"/>
              <a:t>Mercury accumulates in the tissues of food fish:  dangerous to public health</a:t>
            </a:r>
          </a:p>
        </p:txBody>
      </p:sp>
      <p:sp>
        <p:nvSpPr>
          <p:cNvPr id="51204" name="Rectangle 3"/>
          <p:cNvSpPr>
            <a:spLocks noGrp="1" noChangeArrowheads="1"/>
          </p:cNvSpPr>
          <p:nvPr>
            <p:ph type="title"/>
          </p:nvPr>
        </p:nvSpPr>
        <p:spPr>
          <a:noFill/>
        </p:spPr>
        <p:txBody>
          <a:bodyPr/>
          <a:lstStyle/>
          <a:p>
            <a:pPr eaLnBrk="1" hangingPunct="1"/>
            <a:r>
              <a:rPr lang="en-US" altLang="en-US" smtClean="0"/>
              <a:t>Human Impacts:  Pollution</a:t>
            </a:r>
          </a:p>
        </p:txBody>
      </p:sp>
    </p:spTree>
    <p:extLst>
      <p:ext uri="{BB962C8B-B14F-4D97-AF65-F5344CB8AC3E}">
        <p14:creationId xmlns:p14="http://schemas.microsoft.com/office/powerpoint/2010/main" val="37130017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934F3859-1C25-4899-BF43-CF082E070DE7}" type="slidenum">
              <a:rPr lang="en-US" altLang="en-US" sz="1400"/>
              <a:pPr/>
              <a:t>101</a:t>
            </a:fld>
            <a:endParaRPr lang="en-US" altLang="en-US" sz="1400"/>
          </a:p>
        </p:txBody>
      </p:sp>
      <p:sp>
        <p:nvSpPr>
          <p:cNvPr id="52227" name="Rectangle 2"/>
          <p:cNvSpPr>
            <a:spLocks noGrp="1" noChangeArrowheads="1"/>
          </p:cNvSpPr>
          <p:nvPr>
            <p:ph type="body" idx="1"/>
          </p:nvPr>
        </p:nvSpPr>
        <p:spPr/>
        <p:txBody>
          <a:bodyPr/>
          <a:lstStyle/>
          <a:p>
            <a:pPr eaLnBrk="1" hangingPunct="1"/>
            <a:r>
              <a:rPr lang="en-US" altLang="en-US" smtClean="0"/>
              <a:t>Terrestrial ecosystems are threatened by deforestation</a:t>
            </a:r>
          </a:p>
          <a:p>
            <a:pPr lvl="1" eaLnBrk="1" hangingPunct="1"/>
            <a:r>
              <a:rPr lang="en-US" altLang="en-US" smtClean="0"/>
              <a:t>Single greatest problem is deforestation by cutting or burning</a:t>
            </a:r>
          </a:p>
        </p:txBody>
      </p:sp>
      <p:sp>
        <p:nvSpPr>
          <p:cNvPr id="52228" name="Rectangle 4"/>
          <p:cNvSpPr>
            <a:spLocks noGrp="1" noChangeArrowheads="1"/>
          </p:cNvSpPr>
          <p:nvPr>
            <p:ph type="title"/>
          </p:nvPr>
        </p:nvSpPr>
        <p:spPr>
          <a:noFill/>
        </p:spPr>
        <p:txBody>
          <a:bodyPr/>
          <a:lstStyle/>
          <a:p>
            <a:pPr eaLnBrk="1" hangingPunct="1"/>
            <a:r>
              <a:rPr lang="en-US" altLang="en-US" smtClean="0"/>
              <a:t>Human Impacts:  Pollution</a:t>
            </a:r>
          </a:p>
        </p:txBody>
      </p:sp>
      <p:pic>
        <p:nvPicPr>
          <p:cNvPr id="52229" name="Picture 5" descr="rav65819_58_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462338"/>
            <a:ext cx="4243388"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86178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B230FC6F-8419-491E-97F3-32278E356357}" type="slidenum">
              <a:rPr lang="en-US" altLang="en-US" sz="1400"/>
              <a:pPr/>
              <a:t>102</a:t>
            </a:fld>
            <a:endParaRPr lang="en-US" altLang="en-US" sz="1400"/>
          </a:p>
        </p:txBody>
      </p:sp>
      <p:sp>
        <p:nvSpPr>
          <p:cNvPr id="53251" name="Rectangle 2"/>
          <p:cNvSpPr>
            <a:spLocks noGrp="1" noChangeArrowheads="1"/>
          </p:cNvSpPr>
          <p:nvPr>
            <p:ph type="body" idx="1"/>
          </p:nvPr>
        </p:nvSpPr>
        <p:spPr>
          <a:xfrm>
            <a:off x="685800" y="1219200"/>
            <a:ext cx="7772400" cy="5257800"/>
          </a:xfrm>
        </p:spPr>
        <p:txBody>
          <a:bodyPr/>
          <a:lstStyle/>
          <a:p>
            <a:pPr eaLnBrk="1" hangingPunct="1"/>
            <a:r>
              <a:rPr lang="en-US" altLang="en-US" smtClean="0"/>
              <a:t>Deforestation consequences</a:t>
            </a:r>
          </a:p>
          <a:p>
            <a:pPr lvl="1" eaLnBrk="1" hangingPunct="1"/>
            <a:r>
              <a:rPr lang="en-US" altLang="en-US" smtClean="0"/>
              <a:t>Loss of habitat</a:t>
            </a:r>
          </a:p>
          <a:p>
            <a:pPr lvl="1" eaLnBrk="1" hangingPunct="1"/>
            <a:r>
              <a:rPr lang="en-US" altLang="en-US" smtClean="0"/>
              <a:t>Major contributing factor in increased desertification</a:t>
            </a:r>
          </a:p>
          <a:p>
            <a:pPr lvl="1" eaLnBrk="1" hangingPunct="1"/>
            <a:r>
              <a:rPr lang="en-US" altLang="en-US" smtClean="0"/>
              <a:t>Loss of nutrients from soils</a:t>
            </a:r>
          </a:p>
          <a:p>
            <a:pPr lvl="1" eaLnBrk="1" hangingPunct="1"/>
            <a:r>
              <a:rPr lang="en-US" altLang="en-US" smtClean="0"/>
              <a:t>Eutrophication of lakes, streams, and rivers</a:t>
            </a:r>
          </a:p>
          <a:p>
            <a:pPr lvl="1" eaLnBrk="1" hangingPunct="1"/>
            <a:r>
              <a:rPr lang="en-US" altLang="en-US" smtClean="0"/>
              <a:t>Disruption of the water cycle</a:t>
            </a:r>
          </a:p>
          <a:p>
            <a:pPr lvl="1" eaLnBrk="1" hangingPunct="1"/>
            <a:r>
              <a:rPr lang="en-US" altLang="en-US" smtClean="0"/>
              <a:t>Loss of topsoil</a:t>
            </a:r>
          </a:p>
        </p:txBody>
      </p:sp>
      <p:sp>
        <p:nvSpPr>
          <p:cNvPr id="53252" name="Rectangle 3"/>
          <p:cNvSpPr>
            <a:spLocks noGrp="1" noChangeArrowheads="1"/>
          </p:cNvSpPr>
          <p:nvPr>
            <p:ph type="title"/>
          </p:nvPr>
        </p:nvSpPr>
        <p:spPr>
          <a:noFill/>
        </p:spPr>
        <p:txBody>
          <a:bodyPr/>
          <a:lstStyle/>
          <a:p>
            <a:pPr eaLnBrk="1" hangingPunct="1"/>
            <a:r>
              <a:rPr lang="en-US" altLang="en-US" smtClean="0"/>
              <a:t>Human Impacts:  Pollution</a:t>
            </a:r>
          </a:p>
        </p:txBody>
      </p:sp>
    </p:spTree>
    <p:extLst>
      <p:ext uri="{BB962C8B-B14F-4D97-AF65-F5344CB8AC3E}">
        <p14:creationId xmlns:p14="http://schemas.microsoft.com/office/powerpoint/2010/main" val="35508976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253114FA-3245-425C-912A-17B19513EFD6}" type="slidenum">
              <a:rPr lang="en-US" altLang="en-US" sz="1400"/>
              <a:pPr/>
              <a:t>103</a:t>
            </a:fld>
            <a:endParaRPr lang="en-US" altLang="en-US" sz="1400"/>
          </a:p>
        </p:txBody>
      </p:sp>
      <p:sp>
        <p:nvSpPr>
          <p:cNvPr id="54275" name="Rectangle 2"/>
          <p:cNvSpPr>
            <a:spLocks noGrp="1" noChangeArrowheads="1"/>
          </p:cNvSpPr>
          <p:nvPr>
            <p:ph type="body" idx="1"/>
          </p:nvPr>
        </p:nvSpPr>
        <p:spPr/>
        <p:txBody>
          <a:bodyPr/>
          <a:lstStyle/>
          <a:p>
            <a:pPr eaLnBrk="1" hangingPunct="1"/>
            <a:r>
              <a:rPr lang="en-US" altLang="en-US" smtClean="0"/>
              <a:t>Overfishing of the ocean</a:t>
            </a:r>
          </a:p>
          <a:p>
            <a:pPr lvl="1" eaLnBrk="1" hangingPunct="1"/>
            <a:r>
              <a:rPr lang="en-US" altLang="en-US" smtClean="0"/>
              <a:t>Crisis proportions --  single greatest problem in the ocean realm</a:t>
            </a:r>
          </a:p>
        </p:txBody>
      </p:sp>
      <p:sp>
        <p:nvSpPr>
          <p:cNvPr id="54276" name="Text Box 5"/>
          <p:cNvSpPr txBox="1">
            <a:spLocks noChangeArrowheads="1"/>
          </p:cNvSpPr>
          <p:nvPr/>
        </p:nvSpPr>
        <p:spPr bwMode="auto">
          <a:xfrm>
            <a:off x="762000" y="3124200"/>
            <a:ext cx="289560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50000"/>
              </a:spcBef>
            </a:pPr>
            <a:r>
              <a:rPr lang="en-US" altLang="en-US"/>
              <a:t>Poaching on terrestrial animals increases when fish populations decline</a:t>
            </a:r>
          </a:p>
        </p:txBody>
      </p:sp>
      <p:sp>
        <p:nvSpPr>
          <p:cNvPr id="54277" name="Rectangle 6"/>
          <p:cNvSpPr>
            <a:spLocks noGrp="1" noChangeArrowheads="1"/>
          </p:cNvSpPr>
          <p:nvPr>
            <p:ph type="title"/>
          </p:nvPr>
        </p:nvSpPr>
        <p:spPr>
          <a:noFill/>
        </p:spPr>
        <p:txBody>
          <a:bodyPr/>
          <a:lstStyle/>
          <a:p>
            <a:pPr eaLnBrk="1" hangingPunct="1"/>
            <a:r>
              <a:rPr lang="en-US" altLang="en-US" smtClean="0"/>
              <a:t>Human Impacts:  Pollution</a:t>
            </a:r>
          </a:p>
        </p:txBody>
      </p:sp>
      <p:pic>
        <p:nvPicPr>
          <p:cNvPr id="54278" name="Picture 7" descr="rav65819_58_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048000"/>
            <a:ext cx="457200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96040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9EB5E8C9-42E2-46A9-B3ED-6FDA9319285B}" type="slidenum">
              <a:rPr lang="en-US" altLang="en-US" sz="1400"/>
              <a:pPr/>
              <a:t>104</a:t>
            </a:fld>
            <a:endParaRPr lang="en-US" altLang="en-US" sz="1400"/>
          </a:p>
        </p:txBody>
      </p:sp>
      <p:sp>
        <p:nvSpPr>
          <p:cNvPr id="55299" name="Rectangle 2"/>
          <p:cNvSpPr>
            <a:spLocks noGrp="1" noChangeArrowheads="1"/>
          </p:cNvSpPr>
          <p:nvPr>
            <p:ph type="body" idx="1"/>
          </p:nvPr>
        </p:nvSpPr>
        <p:spPr/>
        <p:txBody>
          <a:bodyPr/>
          <a:lstStyle/>
          <a:p>
            <a:pPr eaLnBrk="1" hangingPunct="1"/>
            <a:r>
              <a:rPr lang="en-US" altLang="en-US" smtClean="0"/>
              <a:t>Aquaculture is only a quick fix</a:t>
            </a:r>
          </a:p>
          <a:p>
            <a:pPr lvl="1" eaLnBrk="1" hangingPunct="1"/>
            <a:r>
              <a:rPr lang="en-US" altLang="en-US" smtClean="0"/>
              <a:t>Dietary protein needs of many aquacultured fish are met with wild-caught fish</a:t>
            </a:r>
          </a:p>
          <a:p>
            <a:pPr lvl="1" eaLnBrk="1" hangingPunct="1"/>
            <a:r>
              <a:rPr lang="en-US" altLang="en-US" smtClean="0"/>
              <a:t>Often damage natural ocean ecosystems:  clearing of mangrove swamps for aquaculture area</a:t>
            </a:r>
          </a:p>
        </p:txBody>
      </p:sp>
      <p:sp>
        <p:nvSpPr>
          <p:cNvPr id="55300" name="Rectangle 3"/>
          <p:cNvSpPr>
            <a:spLocks noGrp="1" noChangeArrowheads="1"/>
          </p:cNvSpPr>
          <p:nvPr>
            <p:ph type="title"/>
          </p:nvPr>
        </p:nvSpPr>
        <p:spPr>
          <a:noFill/>
        </p:spPr>
        <p:txBody>
          <a:bodyPr/>
          <a:lstStyle/>
          <a:p>
            <a:pPr eaLnBrk="1" hangingPunct="1"/>
            <a:r>
              <a:rPr lang="en-US" altLang="en-US" smtClean="0"/>
              <a:t>Human Impacts:  Pollution</a:t>
            </a:r>
          </a:p>
        </p:txBody>
      </p:sp>
    </p:spTree>
    <p:extLst>
      <p:ext uri="{BB962C8B-B14F-4D97-AF65-F5344CB8AC3E}">
        <p14:creationId xmlns:p14="http://schemas.microsoft.com/office/powerpoint/2010/main" val="28623322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51715B64-4CD2-4603-8661-E0BFBF2C271D}" type="slidenum">
              <a:rPr lang="en-US" altLang="en-US" sz="1400"/>
              <a:pPr/>
              <a:t>105</a:t>
            </a:fld>
            <a:endParaRPr lang="en-US" altLang="en-US" sz="1400"/>
          </a:p>
        </p:txBody>
      </p:sp>
      <p:sp>
        <p:nvSpPr>
          <p:cNvPr id="56323" name="Rectangle 2"/>
          <p:cNvSpPr>
            <a:spLocks noGrp="1" noChangeArrowheads="1"/>
          </p:cNvSpPr>
          <p:nvPr>
            <p:ph type="body" idx="1"/>
          </p:nvPr>
        </p:nvSpPr>
        <p:spPr/>
        <p:txBody>
          <a:bodyPr/>
          <a:lstStyle/>
          <a:p>
            <a:pPr eaLnBrk="1" hangingPunct="1"/>
            <a:r>
              <a:rPr lang="en-US" altLang="en-US" smtClean="0"/>
              <a:t>Pollution effects in the ocean</a:t>
            </a:r>
          </a:p>
          <a:p>
            <a:pPr lvl="1" eaLnBrk="1" hangingPunct="1"/>
            <a:r>
              <a:rPr lang="en-US" altLang="en-US" smtClean="0"/>
              <a:t>Plastic found washed up on beaches in remote areas</a:t>
            </a:r>
          </a:p>
          <a:p>
            <a:pPr lvl="1" eaLnBrk="1" hangingPunct="1"/>
            <a:r>
              <a:rPr lang="en-US" altLang="en-US" smtClean="0"/>
              <a:t>Waters are laced with toxic chemicals</a:t>
            </a:r>
          </a:p>
          <a:p>
            <a:pPr lvl="1" eaLnBrk="1" hangingPunct="1"/>
            <a:r>
              <a:rPr lang="en-US" altLang="en-US" smtClean="0"/>
              <a:t>Biopsy of tissue from Arctic killer whales reveal high levels of pesticides and flame-retardant chemicals</a:t>
            </a:r>
          </a:p>
        </p:txBody>
      </p:sp>
      <p:sp>
        <p:nvSpPr>
          <p:cNvPr id="56324" name="Rectangle 3"/>
          <p:cNvSpPr>
            <a:spLocks noGrp="1" noChangeArrowheads="1"/>
          </p:cNvSpPr>
          <p:nvPr>
            <p:ph type="title"/>
          </p:nvPr>
        </p:nvSpPr>
        <p:spPr>
          <a:noFill/>
        </p:spPr>
        <p:txBody>
          <a:bodyPr/>
          <a:lstStyle/>
          <a:p>
            <a:pPr eaLnBrk="1" hangingPunct="1"/>
            <a:r>
              <a:rPr lang="en-US" altLang="en-US" smtClean="0"/>
              <a:t>Human Impacts:  Pollution</a:t>
            </a:r>
          </a:p>
        </p:txBody>
      </p:sp>
    </p:spTree>
    <p:extLst>
      <p:ext uri="{BB962C8B-B14F-4D97-AF65-F5344CB8AC3E}">
        <p14:creationId xmlns:p14="http://schemas.microsoft.com/office/powerpoint/2010/main" val="9026922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14D09DC6-14F3-49C4-9E18-00F3561E80D3}" type="slidenum">
              <a:rPr lang="en-US" altLang="en-US" sz="1400"/>
              <a:pPr/>
              <a:t>106</a:t>
            </a:fld>
            <a:endParaRPr lang="en-US" altLang="en-US" sz="1400"/>
          </a:p>
        </p:txBody>
      </p:sp>
      <p:sp>
        <p:nvSpPr>
          <p:cNvPr id="57347" name="Rectangle 2"/>
          <p:cNvSpPr>
            <a:spLocks noGrp="1" noChangeArrowheads="1"/>
          </p:cNvSpPr>
          <p:nvPr>
            <p:ph type="body" idx="1"/>
          </p:nvPr>
        </p:nvSpPr>
        <p:spPr>
          <a:xfrm>
            <a:off x="381000" y="1219200"/>
            <a:ext cx="8305800" cy="4876800"/>
          </a:xfrm>
        </p:spPr>
        <p:txBody>
          <a:bodyPr/>
          <a:lstStyle/>
          <a:p>
            <a:pPr eaLnBrk="1" hangingPunct="1">
              <a:lnSpc>
                <a:spcPct val="90000"/>
              </a:lnSpc>
            </a:pPr>
            <a:r>
              <a:rPr lang="en-US" altLang="en-US" smtClean="0"/>
              <a:t>Destruction of coastal ecosystems</a:t>
            </a:r>
          </a:p>
          <a:p>
            <a:pPr lvl="1" eaLnBrk="1" hangingPunct="1">
              <a:lnSpc>
                <a:spcPct val="90000"/>
              </a:lnSpc>
            </a:pPr>
            <a:r>
              <a:rPr lang="en-US" altLang="en-US" smtClean="0"/>
              <a:t>Estuaries subjected to severe eutrophication</a:t>
            </a:r>
          </a:p>
          <a:p>
            <a:pPr lvl="1" eaLnBrk="1" hangingPunct="1">
              <a:lnSpc>
                <a:spcPct val="90000"/>
              </a:lnSpc>
            </a:pPr>
            <a:r>
              <a:rPr lang="en-US" altLang="en-US" smtClean="0"/>
              <a:t>Destruction of salt marshes</a:t>
            </a:r>
          </a:p>
          <a:p>
            <a:pPr lvl="2" eaLnBrk="1" hangingPunct="1">
              <a:lnSpc>
                <a:spcPct val="90000"/>
              </a:lnSpc>
            </a:pPr>
            <a:r>
              <a:rPr lang="en-US" altLang="en-US" smtClean="0"/>
              <a:t>Major contributing factor to hurricane destruction along the coast of Louisiana</a:t>
            </a:r>
          </a:p>
          <a:p>
            <a:pPr lvl="2" eaLnBrk="1" hangingPunct="1">
              <a:lnSpc>
                <a:spcPct val="90000"/>
              </a:lnSpc>
            </a:pPr>
            <a:r>
              <a:rPr lang="en-US" altLang="en-US" smtClean="0"/>
              <a:t>Had marshes been present, Katrina might not have caused so much damage</a:t>
            </a:r>
          </a:p>
        </p:txBody>
      </p:sp>
      <p:sp>
        <p:nvSpPr>
          <p:cNvPr id="57348" name="Rectangle 3"/>
          <p:cNvSpPr>
            <a:spLocks noGrp="1" noChangeArrowheads="1"/>
          </p:cNvSpPr>
          <p:nvPr>
            <p:ph type="title"/>
          </p:nvPr>
        </p:nvSpPr>
        <p:spPr>
          <a:noFill/>
        </p:spPr>
        <p:txBody>
          <a:bodyPr/>
          <a:lstStyle/>
          <a:p>
            <a:pPr eaLnBrk="1" hangingPunct="1"/>
            <a:r>
              <a:rPr lang="en-US" altLang="en-US" smtClean="0"/>
              <a:t>Human Impacts:  Pollution</a:t>
            </a:r>
          </a:p>
        </p:txBody>
      </p:sp>
    </p:spTree>
    <p:extLst>
      <p:ext uri="{BB962C8B-B14F-4D97-AF65-F5344CB8AC3E}">
        <p14:creationId xmlns:p14="http://schemas.microsoft.com/office/powerpoint/2010/main" val="32287352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88DE938E-27F5-4881-B473-C05A8177F728}" type="slidenum">
              <a:rPr lang="en-US" altLang="en-US" sz="1400"/>
              <a:pPr/>
              <a:t>107</a:t>
            </a:fld>
            <a:endParaRPr lang="en-US" altLang="en-US" sz="1400"/>
          </a:p>
        </p:txBody>
      </p:sp>
      <p:sp>
        <p:nvSpPr>
          <p:cNvPr id="58371" name="Rectangle 2"/>
          <p:cNvSpPr>
            <a:spLocks noGrp="1" noChangeArrowheads="1"/>
          </p:cNvSpPr>
          <p:nvPr>
            <p:ph type="body" idx="1"/>
          </p:nvPr>
        </p:nvSpPr>
        <p:spPr/>
        <p:txBody>
          <a:bodyPr/>
          <a:lstStyle/>
          <a:p>
            <a:pPr eaLnBrk="1" hangingPunct="1"/>
            <a:r>
              <a:rPr lang="en-US" altLang="en-US" smtClean="0"/>
              <a:t>Stratospheric ozone depletion</a:t>
            </a:r>
          </a:p>
          <a:p>
            <a:pPr lvl="1" eaLnBrk="1" hangingPunct="1"/>
            <a:r>
              <a:rPr lang="en-US" altLang="en-US" smtClean="0"/>
              <a:t>Ozone hole:  over Antarctica between 1/2 to 1/3 of original ozone concentrations are present</a:t>
            </a:r>
          </a:p>
        </p:txBody>
      </p:sp>
      <p:sp>
        <p:nvSpPr>
          <p:cNvPr id="58372" name="Rectangle 4"/>
          <p:cNvSpPr>
            <a:spLocks noGrp="1" noChangeArrowheads="1"/>
          </p:cNvSpPr>
          <p:nvPr>
            <p:ph type="title"/>
          </p:nvPr>
        </p:nvSpPr>
        <p:spPr>
          <a:noFill/>
        </p:spPr>
        <p:txBody>
          <a:bodyPr/>
          <a:lstStyle/>
          <a:p>
            <a:pPr eaLnBrk="1" hangingPunct="1"/>
            <a:r>
              <a:rPr lang="en-US" altLang="en-US" smtClean="0"/>
              <a:t>Human Impacts:  Pollution</a:t>
            </a:r>
          </a:p>
        </p:txBody>
      </p:sp>
      <p:pic>
        <p:nvPicPr>
          <p:cNvPr id="58373" name="Picture 5" descr="rav65819_58_24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581400"/>
            <a:ext cx="48006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descr="rav65819_58_2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581400"/>
            <a:ext cx="2895600"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44857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4D9C3F4A-CCD4-4887-BA28-4E9A56B2F535}" type="slidenum">
              <a:rPr lang="en-US" altLang="en-US" sz="1400"/>
              <a:pPr/>
              <a:t>108</a:t>
            </a:fld>
            <a:endParaRPr lang="en-US" altLang="en-US" sz="1400"/>
          </a:p>
        </p:txBody>
      </p:sp>
      <p:sp>
        <p:nvSpPr>
          <p:cNvPr id="59395" name="Rectangle 2"/>
          <p:cNvSpPr>
            <a:spLocks noGrp="1" noChangeArrowheads="1"/>
          </p:cNvSpPr>
          <p:nvPr>
            <p:ph type="body" idx="1"/>
          </p:nvPr>
        </p:nvSpPr>
        <p:spPr>
          <a:xfrm>
            <a:off x="381000" y="1219200"/>
            <a:ext cx="8382000" cy="4876800"/>
          </a:xfrm>
        </p:spPr>
        <p:txBody>
          <a:bodyPr/>
          <a:lstStyle/>
          <a:p>
            <a:pPr eaLnBrk="1" hangingPunct="1">
              <a:lnSpc>
                <a:spcPct val="90000"/>
              </a:lnSpc>
            </a:pPr>
            <a:r>
              <a:rPr lang="en-US" altLang="en-US" smtClean="0"/>
              <a:t>Over United States</a:t>
            </a:r>
          </a:p>
          <a:p>
            <a:pPr lvl="1" eaLnBrk="1" hangingPunct="1">
              <a:lnSpc>
                <a:spcPct val="90000"/>
              </a:lnSpc>
            </a:pPr>
            <a:r>
              <a:rPr lang="en-US" altLang="en-US" smtClean="0"/>
              <a:t>Ozone concentration has been reduced by about 4%</a:t>
            </a:r>
          </a:p>
          <a:p>
            <a:pPr eaLnBrk="1" hangingPunct="1">
              <a:lnSpc>
                <a:spcPct val="90000"/>
              </a:lnSpc>
            </a:pPr>
            <a:r>
              <a:rPr lang="en-US" altLang="en-US" smtClean="0"/>
              <a:t>Stratospheric ozone is important because it absorbs UV radiation (UV-B)</a:t>
            </a:r>
          </a:p>
          <a:p>
            <a:pPr eaLnBrk="1" hangingPunct="1">
              <a:lnSpc>
                <a:spcPct val="90000"/>
              </a:lnSpc>
            </a:pPr>
            <a:r>
              <a:rPr lang="en-US" altLang="en-US" smtClean="0"/>
              <a:t>UV-B damages tissue increases risks for</a:t>
            </a:r>
          </a:p>
          <a:p>
            <a:pPr lvl="1" eaLnBrk="1" hangingPunct="1">
              <a:lnSpc>
                <a:spcPct val="90000"/>
              </a:lnSpc>
            </a:pPr>
            <a:r>
              <a:rPr lang="en-US" altLang="en-US" smtClean="0"/>
              <a:t>Cataracts</a:t>
            </a:r>
          </a:p>
          <a:p>
            <a:pPr lvl="1" eaLnBrk="1" hangingPunct="1">
              <a:lnSpc>
                <a:spcPct val="90000"/>
              </a:lnSpc>
            </a:pPr>
            <a:r>
              <a:rPr lang="en-US" altLang="en-US" smtClean="0"/>
              <a:t>Skin cancer:  1% drop in ozone leads to a 6% increase in skin cancer</a:t>
            </a:r>
          </a:p>
        </p:txBody>
      </p:sp>
      <p:sp>
        <p:nvSpPr>
          <p:cNvPr id="59396" name="Rectangle 3"/>
          <p:cNvSpPr>
            <a:spLocks noGrp="1" noChangeArrowheads="1"/>
          </p:cNvSpPr>
          <p:nvPr>
            <p:ph type="title"/>
          </p:nvPr>
        </p:nvSpPr>
        <p:spPr>
          <a:noFill/>
        </p:spPr>
        <p:txBody>
          <a:bodyPr/>
          <a:lstStyle/>
          <a:p>
            <a:pPr eaLnBrk="1" hangingPunct="1"/>
            <a:r>
              <a:rPr lang="en-US" altLang="en-US" smtClean="0"/>
              <a:t>Human Impacts:  Pollution</a:t>
            </a:r>
          </a:p>
        </p:txBody>
      </p:sp>
    </p:spTree>
    <p:extLst>
      <p:ext uri="{BB962C8B-B14F-4D97-AF65-F5344CB8AC3E}">
        <p14:creationId xmlns:p14="http://schemas.microsoft.com/office/powerpoint/2010/main" val="21496836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223FE438-00F8-4540-8E09-31022A7C3073}" type="slidenum">
              <a:rPr lang="en-US" altLang="en-US" sz="1400"/>
              <a:pPr/>
              <a:t>109</a:t>
            </a:fld>
            <a:endParaRPr lang="en-US" altLang="en-US" sz="1400"/>
          </a:p>
        </p:txBody>
      </p:sp>
      <p:sp>
        <p:nvSpPr>
          <p:cNvPr id="60419" name="Rectangle 2"/>
          <p:cNvSpPr>
            <a:spLocks noGrp="1" noChangeArrowheads="1"/>
          </p:cNvSpPr>
          <p:nvPr>
            <p:ph type="body" idx="1"/>
          </p:nvPr>
        </p:nvSpPr>
        <p:spPr/>
        <p:txBody>
          <a:bodyPr/>
          <a:lstStyle/>
          <a:p>
            <a:pPr eaLnBrk="1" hangingPunct="1">
              <a:lnSpc>
                <a:spcPct val="90000"/>
              </a:lnSpc>
            </a:pPr>
            <a:r>
              <a:rPr lang="en-US" altLang="en-US" smtClean="0"/>
              <a:t>Ozone depletion and CFCs:  Major cause of ozone depletion are chlorine and bromine containing compounds in the atmosphere</a:t>
            </a:r>
          </a:p>
          <a:p>
            <a:pPr eaLnBrk="1" hangingPunct="1">
              <a:lnSpc>
                <a:spcPct val="90000"/>
              </a:lnSpc>
            </a:pPr>
            <a:r>
              <a:rPr lang="en-US" altLang="en-US" smtClean="0"/>
              <a:t>Use of CFCs are being phased out in many countries</a:t>
            </a:r>
          </a:p>
          <a:p>
            <a:pPr eaLnBrk="1" hangingPunct="1">
              <a:lnSpc>
                <a:spcPct val="90000"/>
              </a:lnSpc>
            </a:pPr>
            <a:r>
              <a:rPr lang="en-US" altLang="en-US" smtClean="0"/>
              <a:t>CFC are chemically stable in the atmosphere for many years</a:t>
            </a:r>
          </a:p>
          <a:p>
            <a:pPr eaLnBrk="1" hangingPunct="1">
              <a:lnSpc>
                <a:spcPct val="90000"/>
              </a:lnSpc>
            </a:pPr>
            <a:r>
              <a:rPr lang="en-US" altLang="en-US" smtClean="0"/>
              <a:t>Ozone depletion will continue to occur until all of the CFCs are broken down</a:t>
            </a:r>
          </a:p>
        </p:txBody>
      </p:sp>
      <p:sp>
        <p:nvSpPr>
          <p:cNvPr id="60420" name="Rectangle 3"/>
          <p:cNvSpPr>
            <a:spLocks noGrp="1" noChangeArrowheads="1"/>
          </p:cNvSpPr>
          <p:nvPr>
            <p:ph type="title"/>
          </p:nvPr>
        </p:nvSpPr>
        <p:spPr>
          <a:noFill/>
        </p:spPr>
        <p:txBody>
          <a:bodyPr/>
          <a:lstStyle/>
          <a:p>
            <a:pPr eaLnBrk="1" hangingPunct="1"/>
            <a:r>
              <a:rPr lang="en-US" altLang="en-US" smtClean="0"/>
              <a:t>Human Impacts:  Pollution</a:t>
            </a:r>
          </a:p>
        </p:txBody>
      </p:sp>
    </p:spTree>
    <p:extLst>
      <p:ext uri="{BB962C8B-B14F-4D97-AF65-F5344CB8AC3E}">
        <p14:creationId xmlns:p14="http://schemas.microsoft.com/office/powerpoint/2010/main" val="2170803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Ecological Niche</a:t>
            </a:r>
            <a:endParaRPr lang="en-US" dirty="0"/>
          </a:p>
        </p:txBody>
      </p:sp>
      <p:pic>
        <p:nvPicPr>
          <p:cNvPr id="4" name="Picture 6" descr="rav65819_56_04"/>
          <p:cNvPicPr>
            <a:picLocks noGrp="1" noChangeAspect="1" noChangeArrowheads="1"/>
          </p:cNvPicPr>
          <p:nvPr>
            <p:ph idx="1"/>
          </p:nvPr>
        </p:nvPicPr>
        <p:blipFill>
          <a:blip r:embed="rId2" cstate="print"/>
          <a:srcRect/>
          <a:stretch>
            <a:fillRect/>
          </a:stretch>
        </p:blipFill>
        <p:spPr bwMode="auto">
          <a:xfrm>
            <a:off x="0" y="1371600"/>
            <a:ext cx="89154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B6B07796-F954-40B9-A97A-131AE97D6B71}" type="slidenum">
              <a:rPr lang="en-US" altLang="en-US" sz="1400"/>
              <a:pPr/>
              <a:t>110</a:t>
            </a:fld>
            <a:endParaRPr lang="en-US" altLang="en-US" sz="1400"/>
          </a:p>
        </p:txBody>
      </p:sp>
      <p:sp>
        <p:nvSpPr>
          <p:cNvPr id="61443" name="Rectangle 2"/>
          <p:cNvSpPr>
            <a:spLocks noGrp="1" noChangeArrowheads="1"/>
          </p:cNvSpPr>
          <p:nvPr>
            <p:ph type="body" idx="1"/>
          </p:nvPr>
        </p:nvSpPr>
        <p:spPr/>
        <p:txBody>
          <a:bodyPr/>
          <a:lstStyle/>
          <a:p>
            <a:pPr eaLnBrk="1" hangingPunct="1"/>
            <a:r>
              <a:rPr lang="en-US" altLang="en-US" smtClean="0"/>
              <a:t>CO</a:t>
            </a:r>
            <a:r>
              <a:rPr lang="en-US" altLang="en-US" baseline="-25000" smtClean="0"/>
              <a:t>2</a:t>
            </a:r>
            <a:r>
              <a:rPr lang="en-US" altLang="en-US" smtClean="0"/>
              <a:t> and other gases in the atmosphere maintain the Earth’s average temperature at 25˚C</a:t>
            </a:r>
          </a:p>
          <a:p>
            <a:pPr eaLnBrk="1" hangingPunct="1"/>
            <a:r>
              <a:rPr lang="en-US" altLang="en-US" smtClean="0"/>
              <a:t>Human activities are now changing the composition of the atmosphere; increasing the CO</a:t>
            </a:r>
            <a:r>
              <a:rPr lang="en-US" altLang="en-US" baseline="-25000" smtClean="0"/>
              <a:t>2</a:t>
            </a:r>
            <a:r>
              <a:rPr lang="en-US" altLang="en-US" smtClean="0"/>
              <a:t> and other gas levels</a:t>
            </a:r>
          </a:p>
          <a:p>
            <a:pPr eaLnBrk="1" hangingPunct="1"/>
            <a:r>
              <a:rPr lang="en-US" altLang="en-US" smtClean="0"/>
              <a:t>Because of the increase, global temperatures are increasing, causing global warming</a:t>
            </a:r>
          </a:p>
        </p:txBody>
      </p:sp>
      <p:sp>
        <p:nvSpPr>
          <p:cNvPr id="61444" name="Rectangle 3"/>
          <p:cNvSpPr>
            <a:spLocks noGrp="1" noChangeArrowheads="1"/>
          </p:cNvSpPr>
          <p:nvPr>
            <p:ph type="title"/>
          </p:nvPr>
        </p:nvSpPr>
        <p:spPr>
          <a:noFill/>
        </p:spPr>
        <p:txBody>
          <a:bodyPr/>
          <a:lstStyle/>
          <a:p>
            <a:pPr eaLnBrk="1" hangingPunct="1"/>
            <a:r>
              <a:rPr lang="en-US" altLang="en-US" smtClean="0"/>
              <a:t>Global Warming</a:t>
            </a:r>
          </a:p>
        </p:txBody>
      </p:sp>
    </p:spTree>
    <p:extLst>
      <p:ext uri="{BB962C8B-B14F-4D97-AF65-F5344CB8AC3E}">
        <p14:creationId xmlns:p14="http://schemas.microsoft.com/office/powerpoint/2010/main" val="6481409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313CEEF1-8814-4BE0-AE30-E3DEDE5B9F03}" type="slidenum">
              <a:rPr lang="en-US" altLang="en-US" sz="1400"/>
              <a:pPr/>
              <a:t>111</a:t>
            </a:fld>
            <a:endParaRPr lang="en-US" altLang="en-US" sz="1400"/>
          </a:p>
        </p:txBody>
      </p:sp>
      <p:sp>
        <p:nvSpPr>
          <p:cNvPr id="62467" name="Rectangle 2"/>
          <p:cNvSpPr>
            <a:spLocks noGrp="1" noChangeArrowheads="1"/>
          </p:cNvSpPr>
          <p:nvPr>
            <p:ph type="title"/>
          </p:nvPr>
        </p:nvSpPr>
        <p:spPr/>
        <p:txBody>
          <a:bodyPr/>
          <a:lstStyle/>
          <a:p>
            <a:pPr eaLnBrk="1" hangingPunct="1"/>
            <a:r>
              <a:rPr lang="en-US" altLang="en-US" smtClean="0"/>
              <a:t>Global Warming</a:t>
            </a:r>
          </a:p>
        </p:txBody>
      </p:sp>
      <p:sp>
        <p:nvSpPr>
          <p:cNvPr id="62468" name="Rectangle 3"/>
          <p:cNvSpPr>
            <a:spLocks noGrp="1" noChangeArrowheads="1"/>
          </p:cNvSpPr>
          <p:nvPr>
            <p:ph type="body" idx="1"/>
          </p:nvPr>
        </p:nvSpPr>
        <p:spPr>
          <a:xfrm>
            <a:off x="685800" y="5715000"/>
            <a:ext cx="7772400" cy="762000"/>
          </a:xfrm>
        </p:spPr>
        <p:txBody>
          <a:bodyPr/>
          <a:lstStyle/>
          <a:p>
            <a:pPr algn="ctr" eaLnBrk="1" hangingPunct="1">
              <a:buFontTx/>
              <a:buNone/>
            </a:pPr>
            <a:r>
              <a:rPr lang="en-US" altLang="en-US" smtClean="0"/>
              <a:t>2005 was the warmest year on record</a:t>
            </a:r>
          </a:p>
        </p:txBody>
      </p:sp>
      <p:pic>
        <p:nvPicPr>
          <p:cNvPr id="62469" name="Picture 5" descr="rav65819_58_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1200150"/>
            <a:ext cx="716597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4321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EBCAA012-FD66-4B31-8B15-5B46B72E8EFF}" type="slidenum">
              <a:rPr lang="en-US" altLang="en-US" sz="1400"/>
              <a:pPr/>
              <a:t>112</a:t>
            </a:fld>
            <a:endParaRPr lang="en-US" altLang="en-US" sz="1400"/>
          </a:p>
        </p:txBody>
      </p:sp>
      <p:sp>
        <p:nvSpPr>
          <p:cNvPr id="63491" name="Rectangle 2"/>
          <p:cNvSpPr>
            <a:spLocks noGrp="1" noChangeArrowheads="1"/>
          </p:cNvSpPr>
          <p:nvPr>
            <p:ph type="title"/>
          </p:nvPr>
        </p:nvSpPr>
        <p:spPr/>
        <p:txBody>
          <a:bodyPr/>
          <a:lstStyle/>
          <a:p>
            <a:pPr eaLnBrk="1" hangingPunct="1"/>
            <a:r>
              <a:rPr lang="en-US" altLang="en-US" smtClean="0"/>
              <a:t>Global Warming</a:t>
            </a:r>
          </a:p>
        </p:txBody>
      </p:sp>
      <p:sp>
        <p:nvSpPr>
          <p:cNvPr id="63492" name="Rectangle 3"/>
          <p:cNvSpPr>
            <a:spLocks noGrp="1" noChangeArrowheads="1"/>
          </p:cNvSpPr>
          <p:nvPr>
            <p:ph type="body" idx="1"/>
          </p:nvPr>
        </p:nvSpPr>
        <p:spPr>
          <a:xfrm>
            <a:off x="304800" y="1219200"/>
            <a:ext cx="8458200" cy="5410200"/>
          </a:xfrm>
        </p:spPr>
        <p:txBody>
          <a:bodyPr/>
          <a:lstStyle/>
          <a:p>
            <a:pPr eaLnBrk="1" hangingPunct="1">
              <a:lnSpc>
                <a:spcPct val="90000"/>
              </a:lnSpc>
            </a:pPr>
            <a:r>
              <a:rPr lang="en-US" altLang="en-US" smtClean="0"/>
              <a:t>Based on the outputs of all four models</a:t>
            </a:r>
          </a:p>
          <a:p>
            <a:pPr lvl="1" eaLnBrk="1" hangingPunct="1">
              <a:lnSpc>
                <a:spcPct val="90000"/>
              </a:lnSpc>
            </a:pPr>
            <a:r>
              <a:rPr lang="en-US" altLang="en-US" smtClean="0"/>
              <a:t>Temperature in Europe is predicted to increase by 2˚C-4˚C by 2080</a:t>
            </a:r>
          </a:p>
          <a:p>
            <a:pPr lvl="1" eaLnBrk="1" hangingPunct="1">
              <a:lnSpc>
                <a:spcPct val="90000"/>
              </a:lnSpc>
            </a:pPr>
            <a:r>
              <a:rPr lang="en-US" altLang="en-US" smtClean="0"/>
              <a:t>Increases in temperature will be disruptive</a:t>
            </a:r>
          </a:p>
          <a:p>
            <a:pPr lvl="2" eaLnBrk="1" hangingPunct="1">
              <a:lnSpc>
                <a:spcPct val="90000"/>
              </a:lnSpc>
            </a:pPr>
            <a:r>
              <a:rPr lang="en-US" altLang="en-US" smtClean="0"/>
              <a:t>Snow cover in the Swiss Alps:  300 m higher than today</a:t>
            </a:r>
          </a:p>
          <a:p>
            <a:pPr lvl="2" eaLnBrk="1" hangingPunct="1">
              <a:lnSpc>
                <a:spcPct val="90000"/>
              </a:lnSpc>
            </a:pPr>
            <a:r>
              <a:rPr lang="en-US" altLang="en-US" smtClean="0"/>
              <a:t>Parts of southern Europe will receive 20% less precipitation</a:t>
            </a:r>
          </a:p>
          <a:p>
            <a:pPr eaLnBrk="1" hangingPunct="1">
              <a:lnSpc>
                <a:spcPct val="90000"/>
              </a:lnSpc>
            </a:pPr>
            <a:r>
              <a:rPr lang="en-US" altLang="en-US" smtClean="0"/>
              <a:t>Cause major economic upheavals</a:t>
            </a:r>
          </a:p>
        </p:txBody>
      </p:sp>
    </p:spTree>
    <p:extLst>
      <p:ext uri="{BB962C8B-B14F-4D97-AF65-F5344CB8AC3E}">
        <p14:creationId xmlns:p14="http://schemas.microsoft.com/office/powerpoint/2010/main" val="153702540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580D3757-4F7F-46F8-BEFC-819CDAA74F4A}" type="slidenum">
              <a:rPr lang="en-US" altLang="en-US" sz="1400"/>
              <a:pPr/>
              <a:t>113</a:t>
            </a:fld>
            <a:endParaRPr lang="en-US" altLang="en-US" sz="1400"/>
          </a:p>
        </p:txBody>
      </p:sp>
      <p:sp>
        <p:nvSpPr>
          <p:cNvPr id="64515" name="Rectangle 2"/>
          <p:cNvSpPr>
            <a:spLocks noGrp="1" noChangeArrowheads="1"/>
          </p:cNvSpPr>
          <p:nvPr>
            <p:ph type="title"/>
          </p:nvPr>
        </p:nvSpPr>
        <p:spPr/>
        <p:txBody>
          <a:bodyPr/>
          <a:lstStyle/>
          <a:p>
            <a:pPr eaLnBrk="1" hangingPunct="1"/>
            <a:r>
              <a:rPr lang="en-US" altLang="en-US" smtClean="0"/>
              <a:t>Global Warming</a:t>
            </a:r>
          </a:p>
        </p:txBody>
      </p:sp>
      <p:sp>
        <p:nvSpPr>
          <p:cNvPr id="64516" name="Rectangle 3"/>
          <p:cNvSpPr>
            <a:spLocks noGrp="1" noChangeArrowheads="1"/>
          </p:cNvSpPr>
          <p:nvPr>
            <p:ph type="body" idx="1"/>
          </p:nvPr>
        </p:nvSpPr>
        <p:spPr>
          <a:xfrm>
            <a:off x="685800" y="5638800"/>
            <a:ext cx="7772400" cy="685800"/>
          </a:xfrm>
        </p:spPr>
        <p:txBody>
          <a:bodyPr/>
          <a:lstStyle/>
          <a:p>
            <a:pPr algn="ctr" eaLnBrk="1" hangingPunct="1">
              <a:buFontTx/>
              <a:buNone/>
            </a:pPr>
            <a:r>
              <a:rPr lang="en-US" altLang="en-US" smtClean="0"/>
              <a:t>Concentrations of CO</a:t>
            </a:r>
            <a:r>
              <a:rPr lang="en-US" altLang="en-US" baseline="-25000" smtClean="0"/>
              <a:t>2</a:t>
            </a:r>
            <a:r>
              <a:rPr lang="en-US" altLang="en-US" smtClean="0"/>
              <a:t> since 1958</a:t>
            </a:r>
          </a:p>
        </p:txBody>
      </p:sp>
      <p:pic>
        <p:nvPicPr>
          <p:cNvPr id="64517" name="Picture 5" descr="rav65819_58_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195388"/>
            <a:ext cx="48768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3379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E0FC0868-B078-4460-975F-34036CE9C665}" type="slidenum">
              <a:rPr lang="en-US" altLang="en-US" sz="1400"/>
              <a:pPr/>
              <a:t>114</a:t>
            </a:fld>
            <a:endParaRPr lang="en-US" altLang="en-US" sz="1400"/>
          </a:p>
        </p:txBody>
      </p:sp>
      <p:sp>
        <p:nvSpPr>
          <p:cNvPr id="65539" name="Rectangle 2"/>
          <p:cNvSpPr>
            <a:spLocks noGrp="1" noChangeArrowheads="1"/>
          </p:cNvSpPr>
          <p:nvPr>
            <p:ph type="title"/>
          </p:nvPr>
        </p:nvSpPr>
        <p:spPr/>
        <p:txBody>
          <a:bodyPr/>
          <a:lstStyle/>
          <a:p>
            <a:pPr eaLnBrk="1" hangingPunct="1"/>
            <a:r>
              <a:rPr lang="en-US" altLang="en-US" smtClean="0"/>
              <a:t>Global Warming</a:t>
            </a:r>
          </a:p>
        </p:txBody>
      </p:sp>
      <p:sp>
        <p:nvSpPr>
          <p:cNvPr id="65540" name="Rectangle 3"/>
          <p:cNvSpPr>
            <a:spLocks noGrp="1" noChangeArrowheads="1"/>
          </p:cNvSpPr>
          <p:nvPr>
            <p:ph type="body" idx="1"/>
          </p:nvPr>
        </p:nvSpPr>
        <p:spPr/>
        <p:txBody>
          <a:bodyPr/>
          <a:lstStyle/>
          <a:p>
            <a:pPr eaLnBrk="1" hangingPunct="1"/>
            <a:r>
              <a:rPr lang="en-US" altLang="en-US" smtClean="0"/>
              <a:t>Cause of global warming?</a:t>
            </a:r>
          </a:p>
          <a:p>
            <a:pPr lvl="1" eaLnBrk="1" hangingPunct="1"/>
            <a:r>
              <a:rPr lang="en-US" altLang="en-US" smtClean="0"/>
              <a:t>Greenhouse effect:  which is good in that it keeps the Earth warm enough for life</a:t>
            </a:r>
          </a:p>
          <a:p>
            <a:pPr lvl="1" eaLnBrk="1" hangingPunct="1"/>
            <a:r>
              <a:rPr lang="en-US" altLang="en-US" smtClean="0"/>
              <a:t>But increase in CO</a:t>
            </a:r>
            <a:r>
              <a:rPr lang="en-US" altLang="en-US" baseline="-25000" smtClean="0"/>
              <a:t>2</a:t>
            </a:r>
            <a:r>
              <a:rPr lang="en-US" altLang="en-US" smtClean="0"/>
              <a:t> emissions through burning of fossil fuels will continue to increase temperatures on Earth</a:t>
            </a:r>
          </a:p>
        </p:txBody>
      </p:sp>
    </p:spTree>
    <p:extLst>
      <p:ext uri="{BB962C8B-B14F-4D97-AF65-F5344CB8AC3E}">
        <p14:creationId xmlns:p14="http://schemas.microsoft.com/office/powerpoint/2010/main" val="13236051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25E03C17-E528-4DC9-99B5-90E4D66D5C33}" type="slidenum">
              <a:rPr lang="en-US" altLang="en-US" sz="1400"/>
              <a:pPr/>
              <a:t>115</a:t>
            </a:fld>
            <a:endParaRPr lang="en-US" altLang="en-US" sz="1400"/>
          </a:p>
        </p:txBody>
      </p:sp>
      <p:sp>
        <p:nvSpPr>
          <p:cNvPr id="66563" name="Rectangle 2"/>
          <p:cNvSpPr>
            <a:spLocks noGrp="1" noChangeArrowheads="1"/>
          </p:cNvSpPr>
          <p:nvPr>
            <p:ph type="title"/>
          </p:nvPr>
        </p:nvSpPr>
        <p:spPr/>
        <p:txBody>
          <a:bodyPr/>
          <a:lstStyle/>
          <a:p>
            <a:pPr eaLnBrk="1" hangingPunct="1"/>
            <a:r>
              <a:rPr lang="en-US" altLang="en-US" smtClean="0"/>
              <a:t>Global Warming</a:t>
            </a:r>
          </a:p>
        </p:txBody>
      </p:sp>
      <p:sp>
        <p:nvSpPr>
          <p:cNvPr id="66564" name="Rectangle 3"/>
          <p:cNvSpPr>
            <a:spLocks noGrp="1" noChangeArrowheads="1"/>
          </p:cNvSpPr>
          <p:nvPr>
            <p:ph type="body" idx="1"/>
          </p:nvPr>
        </p:nvSpPr>
        <p:spPr/>
        <p:txBody>
          <a:bodyPr/>
          <a:lstStyle/>
          <a:p>
            <a:pPr eaLnBrk="1" hangingPunct="1"/>
            <a:r>
              <a:rPr lang="en-US" altLang="en-US" smtClean="0"/>
              <a:t>How CO</a:t>
            </a:r>
            <a:r>
              <a:rPr lang="en-US" altLang="en-US" baseline="-25000" smtClean="0"/>
              <a:t>2</a:t>
            </a:r>
            <a:r>
              <a:rPr lang="en-US" altLang="en-US" smtClean="0"/>
              <a:t> affects temperature</a:t>
            </a:r>
          </a:p>
          <a:p>
            <a:pPr lvl="1" eaLnBrk="1" hangingPunct="1"/>
            <a:r>
              <a:rPr lang="en-US" altLang="en-US" smtClean="0"/>
              <a:t>CO</a:t>
            </a:r>
            <a:r>
              <a:rPr lang="en-US" altLang="en-US" baseline="-25000" smtClean="0"/>
              <a:t>2</a:t>
            </a:r>
            <a:r>
              <a:rPr lang="en-US" altLang="en-US" smtClean="0"/>
              <a:t> absorbs electromagnetic radiant energy </a:t>
            </a:r>
          </a:p>
          <a:p>
            <a:pPr lvl="1" eaLnBrk="1" hangingPunct="1"/>
            <a:r>
              <a:rPr lang="en-US" altLang="en-US" smtClean="0"/>
              <a:t>Earth receives radiant energy from the Sun</a:t>
            </a:r>
          </a:p>
          <a:p>
            <a:pPr lvl="1" eaLnBrk="1" hangingPunct="1"/>
            <a:r>
              <a:rPr lang="en-US" altLang="en-US" smtClean="0"/>
              <a:t>Earth also emits radiant energy</a:t>
            </a:r>
          </a:p>
          <a:p>
            <a:pPr lvl="1" eaLnBrk="1" hangingPunct="1"/>
            <a:r>
              <a:rPr lang="en-US" altLang="en-US" smtClean="0"/>
              <a:t>The Earth’s temperature will be constant only if the rates of these two processes are equal</a:t>
            </a:r>
          </a:p>
        </p:txBody>
      </p:sp>
    </p:spTree>
    <p:extLst>
      <p:ext uri="{BB962C8B-B14F-4D97-AF65-F5344CB8AC3E}">
        <p14:creationId xmlns:p14="http://schemas.microsoft.com/office/powerpoint/2010/main" val="16203410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8883FF0B-8982-4710-9933-AE36A82AC329}" type="slidenum">
              <a:rPr lang="en-US" altLang="en-US" sz="1400"/>
              <a:pPr/>
              <a:t>116</a:t>
            </a:fld>
            <a:endParaRPr lang="en-US" altLang="en-US" sz="1400"/>
          </a:p>
        </p:txBody>
      </p:sp>
      <p:sp>
        <p:nvSpPr>
          <p:cNvPr id="67587" name="Rectangle 2"/>
          <p:cNvSpPr>
            <a:spLocks noGrp="1" noChangeArrowheads="1"/>
          </p:cNvSpPr>
          <p:nvPr>
            <p:ph type="title"/>
          </p:nvPr>
        </p:nvSpPr>
        <p:spPr/>
        <p:txBody>
          <a:bodyPr/>
          <a:lstStyle/>
          <a:p>
            <a:pPr eaLnBrk="1" hangingPunct="1"/>
            <a:r>
              <a:rPr lang="en-US" altLang="en-US" smtClean="0"/>
              <a:t>Global Warming</a:t>
            </a:r>
          </a:p>
        </p:txBody>
      </p:sp>
      <p:sp>
        <p:nvSpPr>
          <p:cNvPr id="67588" name="Rectangle 3"/>
          <p:cNvSpPr>
            <a:spLocks noGrp="1" noChangeArrowheads="1"/>
          </p:cNvSpPr>
          <p:nvPr>
            <p:ph type="body" idx="1"/>
          </p:nvPr>
        </p:nvSpPr>
        <p:spPr>
          <a:xfrm>
            <a:off x="685800" y="1219200"/>
            <a:ext cx="7772400" cy="3124200"/>
          </a:xfrm>
        </p:spPr>
        <p:txBody>
          <a:bodyPr/>
          <a:lstStyle/>
          <a:p>
            <a:pPr eaLnBrk="1" hangingPunct="1"/>
            <a:r>
              <a:rPr lang="en-US" altLang="en-US" smtClean="0"/>
              <a:t>The atmosphere allows in short wave radiant energy from the Sun, but does not allow the long wave radiant energy from the Earth to escape</a:t>
            </a:r>
          </a:p>
          <a:p>
            <a:pPr eaLnBrk="1" hangingPunct="1"/>
            <a:r>
              <a:rPr lang="en-US" altLang="en-US" smtClean="0"/>
              <a:t>This is the same principle as a Greenhouse</a:t>
            </a:r>
          </a:p>
        </p:txBody>
      </p:sp>
      <p:grpSp>
        <p:nvGrpSpPr>
          <p:cNvPr id="67589" name="Group 4"/>
          <p:cNvGrpSpPr>
            <a:grpSpLocks/>
          </p:cNvGrpSpPr>
          <p:nvPr/>
        </p:nvGrpSpPr>
        <p:grpSpPr bwMode="auto">
          <a:xfrm>
            <a:off x="5791200" y="3810000"/>
            <a:ext cx="2209800" cy="2438400"/>
            <a:chOff x="2880" y="2448"/>
            <a:chExt cx="1392" cy="1536"/>
          </a:xfrm>
        </p:grpSpPr>
        <p:grpSp>
          <p:nvGrpSpPr>
            <p:cNvPr id="67591" name="Group 5"/>
            <p:cNvGrpSpPr>
              <a:grpSpLocks/>
            </p:cNvGrpSpPr>
            <p:nvPr/>
          </p:nvGrpSpPr>
          <p:grpSpPr bwMode="auto">
            <a:xfrm>
              <a:off x="2880" y="2736"/>
              <a:ext cx="1056" cy="1248"/>
              <a:chOff x="2832" y="2544"/>
              <a:chExt cx="1056" cy="1248"/>
            </a:xfrm>
          </p:grpSpPr>
          <p:sp>
            <p:nvSpPr>
              <p:cNvPr id="67596" name="Rectangle 6"/>
              <p:cNvSpPr>
                <a:spLocks noChangeArrowheads="1"/>
              </p:cNvSpPr>
              <p:nvPr/>
            </p:nvSpPr>
            <p:spPr bwMode="auto">
              <a:xfrm>
                <a:off x="2880" y="3024"/>
                <a:ext cx="960" cy="7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endParaRPr lang="en-US" altLang="en-US"/>
              </a:p>
            </p:txBody>
          </p:sp>
          <p:sp>
            <p:nvSpPr>
              <p:cNvPr id="67597" name="Line 7"/>
              <p:cNvSpPr>
                <a:spLocks noChangeShapeType="1"/>
              </p:cNvSpPr>
              <p:nvPr/>
            </p:nvSpPr>
            <p:spPr bwMode="auto">
              <a:xfrm flipH="1">
                <a:off x="2832" y="2544"/>
                <a:ext cx="528"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598" name="Line 8"/>
              <p:cNvSpPr>
                <a:spLocks noChangeShapeType="1"/>
              </p:cNvSpPr>
              <p:nvPr/>
            </p:nvSpPr>
            <p:spPr bwMode="auto">
              <a:xfrm>
                <a:off x="3360" y="2544"/>
                <a:ext cx="528"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7592" name="Oval 9"/>
            <p:cNvSpPr>
              <a:spLocks noChangeArrowheads="1"/>
            </p:cNvSpPr>
            <p:nvPr/>
          </p:nvSpPr>
          <p:spPr bwMode="auto">
            <a:xfrm>
              <a:off x="3936" y="2448"/>
              <a:ext cx="336" cy="336"/>
            </a:xfrm>
            <a:prstGeom prst="ellipse">
              <a:avLst/>
            </a:prstGeom>
            <a:solidFill>
              <a:srgbClr val="FFFF00"/>
            </a:solidFill>
            <a:ln w="9525">
              <a:solidFill>
                <a:schemeClr val="tx1"/>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endParaRPr lang="en-US" altLang="en-US"/>
            </a:p>
          </p:txBody>
        </p:sp>
        <p:sp>
          <p:nvSpPr>
            <p:cNvPr id="67593" name="Line 10"/>
            <p:cNvSpPr>
              <a:spLocks noChangeShapeType="1"/>
            </p:cNvSpPr>
            <p:nvPr/>
          </p:nvSpPr>
          <p:spPr bwMode="auto">
            <a:xfrm flipH="1">
              <a:off x="3552" y="2688"/>
              <a:ext cx="384" cy="384"/>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4" name="Line 11"/>
            <p:cNvSpPr>
              <a:spLocks noChangeShapeType="1"/>
            </p:cNvSpPr>
            <p:nvPr/>
          </p:nvSpPr>
          <p:spPr bwMode="auto">
            <a:xfrm flipV="1">
              <a:off x="3504" y="3120"/>
              <a:ext cx="240" cy="8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5" name="Line 12"/>
            <p:cNvSpPr>
              <a:spLocks noChangeShapeType="1"/>
            </p:cNvSpPr>
            <p:nvPr/>
          </p:nvSpPr>
          <p:spPr bwMode="auto">
            <a:xfrm flipH="1">
              <a:off x="3312" y="3120"/>
              <a:ext cx="480"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67590" name="Text Box 13"/>
          <p:cNvSpPr txBox="1">
            <a:spLocks noChangeArrowheads="1"/>
          </p:cNvSpPr>
          <p:nvPr/>
        </p:nvSpPr>
        <p:spPr bwMode="auto">
          <a:xfrm>
            <a:off x="609600" y="4495800"/>
            <a:ext cx="4953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spcBef>
                <a:spcPct val="50000"/>
              </a:spcBef>
            </a:pPr>
            <a:r>
              <a:rPr lang="en-US" altLang="en-US" sz="2800"/>
              <a:t>Short wave- in, long wave - cannot get out, increase in temperature in the greenhouse</a:t>
            </a:r>
          </a:p>
        </p:txBody>
      </p:sp>
    </p:spTree>
    <p:extLst>
      <p:ext uri="{BB962C8B-B14F-4D97-AF65-F5344CB8AC3E}">
        <p14:creationId xmlns:p14="http://schemas.microsoft.com/office/powerpoint/2010/main" val="33566011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DFC97211-08A3-40AE-B73A-EB6403E70D9B}" type="slidenum">
              <a:rPr lang="en-US" altLang="en-US" sz="1400"/>
              <a:pPr/>
              <a:t>117</a:t>
            </a:fld>
            <a:endParaRPr lang="en-US" altLang="en-US" sz="1400"/>
          </a:p>
        </p:txBody>
      </p:sp>
      <p:sp>
        <p:nvSpPr>
          <p:cNvPr id="68611" name="Rectangle 2"/>
          <p:cNvSpPr>
            <a:spLocks noGrp="1" noChangeArrowheads="1"/>
          </p:cNvSpPr>
          <p:nvPr>
            <p:ph type="title"/>
          </p:nvPr>
        </p:nvSpPr>
        <p:spPr/>
        <p:txBody>
          <a:bodyPr/>
          <a:lstStyle/>
          <a:p>
            <a:pPr eaLnBrk="1" hangingPunct="1"/>
            <a:r>
              <a:rPr lang="en-US" altLang="en-US" smtClean="0"/>
              <a:t>Global Warming</a:t>
            </a:r>
          </a:p>
        </p:txBody>
      </p:sp>
      <p:sp>
        <p:nvSpPr>
          <p:cNvPr id="68612" name="Rectangle 3"/>
          <p:cNvSpPr>
            <a:spLocks noGrp="1" noChangeArrowheads="1"/>
          </p:cNvSpPr>
          <p:nvPr>
            <p:ph type="body" idx="1"/>
          </p:nvPr>
        </p:nvSpPr>
        <p:spPr>
          <a:xfrm>
            <a:off x="533400" y="1219200"/>
            <a:ext cx="8229600" cy="5181600"/>
          </a:xfrm>
        </p:spPr>
        <p:txBody>
          <a:bodyPr/>
          <a:lstStyle/>
          <a:p>
            <a:pPr eaLnBrk="1" hangingPunct="1">
              <a:lnSpc>
                <a:spcPct val="90000"/>
              </a:lnSpc>
            </a:pPr>
            <a:r>
              <a:rPr lang="en-US" altLang="en-US" smtClean="0"/>
              <a:t>Other greenhouse gases</a:t>
            </a:r>
          </a:p>
          <a:p>
            <a:pPr lvl="1" eaLnBrk="1" hangingPunct="1">
              <a:lnSpc>
                <a:spcPct val="90000"/>
              </a:lnSpc>
            </a:pPr>
            <a:r>
              <a:rPr lang="en-US" altLang="en-US" b="1" smtClean="0">
                <a:solidFill>
                  <a:srgbClr val="FF0000"/>
                </a:solidFill>
              </a:rPr>
              <a:t>Methane: </a:t>
            </a:r>
            <a:r>
              <a:rPr lang="en-US" altLang="en-US" smtClean="0"/>
              <a:t> 20 xs the heat trapping properties of CO</a:t>
            </a:r>
            <a:r>
              <a:rPr lang="en-US" altLang="en-US" baseline="-25000" smtClean="0"/>
              <a:t>2</a:t>
            </a:r>
            <a:r>
              <a:rPr lang="en-US" altLang="en-US" smtClean="0"/>
              <a:t>, less concentration in the atmosphere, less long-lived</a:t>
            </a:r>
          </a:p>
          <a:p>
            <a:pPr lvl="1" eaLnBrk="1" hangingPunct="1">
              <a:lnSpc>
                <a:spcPct val="90000"/>
              </a:lnSpc>
            </a:pPr>
            <a:r>
              <a:rPr lang="en-US" altLang="en-US" smtClean="0"/>
              <a:t>Methane is produced globally in anaerobic soils and fermentation reactions of ruminant mammals</a:t>
            </a:r>
          </a:p>
          <a:p>
            <a:pPr lvl="1" eaLnBrk="1" hangingPunct="1">
              <a:lnSpc>
                <a:spcPct val="90000"/>
              </a:lnSpc>
            </a:pPr>
            <a:r>
              <a:rPr lang="en-US" altLang="en-US" smtClean="0"/>
              <a:t>Methane is locked up in permafrost</a:t>
            </a:r>
          </a:p>
          <a:p>
            <a:pPr lvl="2" eaLnBrk="1" hangingPunct="1">
              <a:lnSpc>
                <a:spcPct val="90000"/>
              </a:lnSpc>
            </a:pPr>
            <a:r>
              <a:rPr lang="en-US" altLang="en-US" smtClean="0"/>
              <a:t>Sudden release will cause large perturbation in global temperature </a:t>
            </a:r>
          </a:p>
        </p:txBody>
      </p:sp>
    </p:spTree>
    <p:extLst>
      <p:ext uri="{BB962C8B-B14F-4D97-AF65-F5344CB8AC3E}">
        <p14:creationId xmlns:p14="http://schemas.microsoft.com/office/powerpoint/2010/main" val="21741137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C45EE355-184E-4479-832B-0057CF286D66}" type="slidenum">
              <a:rPr lang="en-US" altLang="en-US" sz="1400"/>
              <a:pPr/>
              <a:t>118</a:t>
            </a:fld>
            <a:endParaRPr lang="en-US" altLang="en-US" sz="1400"/>
          </a:p>
        </p:txBody>
      </p:sp>
      <p:sp>
        <p:nvSpPr>
          <p:cNvPr id="69635" name="Rectangle 2"/>
          <p:cNvSpPr>
            <a:spLocks noGrp="1" noChangeArrowheads="1"/>
          </p:cNvSpPr>
          <p:nvPr>
            <p:ph type="title"/>
          </p:nvPr>
        </p:nvSpPr>
        <p:spPr/>
        <p:txBody>
          <a:bodyPr/>
          <a:lstStyle/>
          <a:p>
            <a:pPr eaLnBrk="1" hangingPunct="1"/>
            <a:r>
              <a:rPr lang="en-US" altLang="en-US" smtClean="0"/>
              <a:t>Global Warming</a:t>
            </a:r>
          </a:p>
        </p:txBody>
      </p:sp>
      <p:sp>
        <p:nvSpPr>
          <p:cNvPr id="69636" name="Rectangle 3"/>
          <p:cNvSpPr>
            <a:spLocks noGrp="1" noChangeArrowheads="1"/>
          </p:cNvSpPr>
          <p:nvPr>
            <p:ph type="body" idx="1"/>
          </p:nvPr>
        </p:nvSpPr>
        <p:spPr/>
        <p:txBody>
          <a:bodyPr/>
          <a:lstStyle/>
          <a:p>
            <a:pPr eaLnBrk="1" hangingPunct="1">
              <a:lnSpc>
                <a:spcPct val="90000"/>
              </a:lnSpc>
            </a:pPr>
            <a:r>
              <a:rPr lang="en-US" altLang="en-US" smtClean="0"/>
              <a:t>Other greenhouse gases</a:t>
            </a:r>
          </a:p>
          <a:p>
            <a:pPr lvl="1" eaLnBrk="1" hangingPunct="1">
              <a:lnSpc>
                <a:spcPct val="90000"/>
              </a:lnSpc>
            </a:pPr>
            <a:r>
              <a:rPr lang="en-US" altLang="en-US" b="1" smtClean="0">
                <a:solidFill>
                  <a:srgbClr val="FF0000"/>
                </a:solidFill>
              </a:rPr>
              <a:t>Nitrous oxide:</a:t>
            </a:r>
            <a:r>
              <a:rPr lang="en-US" altLang="en-US" smtClean="0"/>
              <a:t>  agricultural use of fertilizers is the largest source</a:t>
            </a:r>
          </a:p>
          <a:p>
            <a:pPr lvl="1" eaLnBrk="1" hangingPunct="1">
              <a:lnSpc>
                <a:spcPct val="90000"/>
              </a:lnSpc>
            </a:pPr>
            <a:r>
              <a:rPr lang="en-US" altLang="en-US" smtClean="0"/>
              <a:t>Energy consumption</a:t>
            </a:r>
          </a:p>
          <a:p>
            <a:pPr lvl="1" eaLnBrk="1" hangingPunct="1">
              <a:lnSpc>
                <a:spcPct val="90000"/>
              </a:lnSpc>
            </a:pPr>
            <a:r>
              <a:rPr lang="en-US" altLang="en-US" smtClean="0"/>
              <a:t>Industrial use</a:t>
            </a:r>
          </a:p>
          <a:p>
            <a:pPr eaLnBrk="1" hangingPunct="1">
              <a:lnSpc>
                <a:spcPct val="90000"/>
              </a:lnSpc>
            </a:pPr>
            <a:r>
              <a:rPr lang="en-US" altLang="en-US" b="1" smtClean="0">
                <a:solidFill>
                  <a:srgbClr val="FF0000"/>
                </a:solidFill>
              </a:rPr>
              <a:t>Evidence confirms global warming</a:t>
            </a:r>
            <a:endParaRPr lang="en-US" altLang="en-US" smtClean="0"/>
          </a:p>
          <a:p>
            <a:pPr lvl="1" eaLnBrk="1" hangingPunct="1">
              <a:lnSpc>
                <a:spcPct val="90000"/>
              </a:lnSpc>
            </a:pPr>
            <a:r>
              <a:rPr lang="en-US" altLang="en-US" smtClean="0"/>
              <a:t>Ice free seasons 2.5 wks longer</a:t>
            </a:r>
          </a:p>
          <a:p>
            <a:pPr lvl="1" eaLnBrk="1" hangingPunct="1">
              <a:lnSpc>
                <a:spcPct val="90000"/>
              </a:lnSpc>
            </a:pPr>
            <a:r>
              <a:rPr lang="en-US" altLang="en-US" smtClean="0"/>
              <a:t>Ice at the North Pole decreased</a:t>
            </a:r>
          </a:p>
          <a:p>
            <a:pPr lvl="1" eaLnBrk="1" hangingPunct="1">
              <a:lnSpc>
                <a:spcPct val="90000"/>
              </a:lnSpc>
            </a:pPr>
            <a:r>
              <a:rPr lang="en-US" altLang="en-US" smtClean="0"/>
              <a:t>Glaciers decreasing in size</a:t>
            </a:r>
          </a:p>
        </p:txBody>
      </p:sp>
    </p:spTree>
    <p:extLst>
      <p:ext uri="{BB962C8B-B14F-4D97-AF65-F5344CB8AC3E}">
        <p14:creationId xmlns:p14="http://schemas.microsoft.com/office/powerpoint/2010/main" val="28480344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14AA50B4-7851-4A05-9EB1-F0AA9025A180}" type="slidenum">
              <a:rPr lang="en-US" altLang="en-US" sz="1400"/>
              <a:pPr/>
              <a:t>119</a:t>
            </a:fld>
            <a:endParaRPr lang="en-US" altLang="en-US" sz="1400"/>
          </a:p>
        </p:txBody>
      </p:sp>
      <p:sp>
        <p:nvSpPr>
          <p:cNvPr id="70659" name="Rectangle 2"/>
          <p:cNvSpPr>
            <a:spLocks noGrp="1" noChangeArrowheads="1"/>
          </p:cNvSpPr>
          <p:nvPr>
            <p:ph type="title"/>
          </p:nvPr>
        </p:nvSpPr>
        <p:spPr/>
        <p:txBody>
          <a:bodyPr/>
          <a:lstStyle/>
          <a:p>
            <a:pPr eaLnBrk="1" hangingPunct="1"/>
            <a:r>
              <a:rPr lang="en-US" altLang="en-US" smtClean="0"/>
              <a:t>Global Warming</a:t>
            </a:r>
          </a:p>
        </p:txBody>
      </p:sp>
      <p:sp>
        <p:nvSpPr>
          <p:cNvPr id="70660" name="Rectangle 3"/>
          <p:cNvSpPr>
            <a:spLocks noGrp="1" noChangeArrowheads="1"/>
          </p:cNvSpPr>
          <p:nvPr>
            <p:ph type="body" idx="1"/>
          </p:nvPr>
        </p:nvSpPr>
        <p:spPr>
          <a:xfrm>
            <a:off x="838200" y="5867400"/>
            <a:ext cx="7772400" cy="685800"/>
          </a:xfrm>
        </p:spPr>
        <p:txBody>
          <a:bodyPr/>
          <a:lstStyle/>
          <a:p>
            <a:pPr algn="ctr" eaLnBrk="1" hangingPunct="1">
              <a:buFontTx/>
              <a:buNone/>
            </a:pPr>
            <a:r>
              <a:rPr lang="en-US" altLang="en-US" smtClean="0"/>
              <a:t>Disappearing glaciers</a:t>
            </a:r>
          </a:p>
        </p:txBody>
      </p:sp>
      <p:pic>
        <p:nvPicPr>
          <p:cNvPr id="70661" name="Picture 5" descr="rav65819_58_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89013"/>
            <a:ext cx="56388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432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Ecological Niche</a:t>
            </a:r>
            <a:endParaRPr lang="en-US" dirty="0"/>
          </a:p>
        </p:txBody>
      </p:sp>
      <p:sp>
        <p:nvSpPr>
          <p:cNvPr id="3" name="Content Placeholder 2"/>
          <p:cNvSpPr>
            <a:spLocks noGrp="1"/>
          </p:cNvSpPr>
          <p:nvPr>
            <p:ph idx="1"/>
          </p:nvPr>
        </p:nvSpPr>
        <p:spPr/>
        <p:txBody>
          <a:bodyPr/>
          <a:lstStyle/>
          <a:p>
            <a:r>
              <a:rPr lang="en-US" dirty="0" smtClean="0"/>
              <a:t>Other causes of niche restriction</a:t>
            </a:r>
          </a:p>
          <a:p>
            <a:pPr lvl="1"/>
            <a:r>
              <a:rPr lang="en-US" dirty="0" smtClean="0"/>
              <a:t>Predator absence or presence</a:t>
            </a:r>
          </a:p>
          <a:p>
            <a:r>
              <a:rPr lang="en-US" dirty="0" smtClean="0"/>
              <a:t>Plant species</a:t>
            </a:r>
          </a:p>
          <a:p>
            <a:pPr lvl="1"/>
            <a:r>
              <a:rPr lang="en-US" dirty="0" smtClean="0"/>
              <a:t>Absence of pollinators</a:t>
            </a:r>
          </a:p>
          <a:p>
            <a:pPr lvl="1"/>
            <a:r>
              <a:rPr lang="en-US" dirty="0" smtClean="0"/>
              <a:t>Presence of herbivores</a:t>
            </a:r>
          </a:p>
          <a:p>
            <a:endParaRPr lang="en-US" dirty="0"/>
          </a:p>
        </p:txBody>
      </p:sp>
      <p:grpSp>
        <p:nvGrpSpPr>
          <p:cNvPr id="4" name="Group 10"/>
          <p:cNvGrpSpPr>
            <a:grpSpLocks/>
          </p:cNvGrpSpPr>
          <p:nvPr/>
        </p:nvGrpSpPr>
        <p:grpSpPr bwMode="auto">
          <a:xfrm>
            <a:off x="5410200" y="2895600"/>
            <a:ext cx="2743200" cy="2065338"/>
            <a:chOff x="3648" y="864"/>
            <a:chExt cx="1728" cy="1301"/>
          </a:xfrm>
        </p:grpSpPr>
        <p:pic>
          <p:nvPicPr>
            <p:cNvPr id="5" name="Picture 4"/>
            <p:cNvPicPr>
              <a:picLocks noChangeAspect="1" noChangeArrowheads="1"/>
            </p:cNvPicPr>
            <p:nvPr/>
          </p:nvPicPr>
          <p:blipFill>
            <a:blip r:embed="rId2" cstate="print"/>
            <a:srcRect/>
            <a:stretch>
              <a:fillRect/>
            </a:stretch>
          </p:blipFill>
          <p:spPr bwMode="auto">
            <a:xfrm>
              <a:off x="3648" y="864"/>
              <a:ext cx="1728" cy="1296"/>
            </a:xfrm>
            <a:prstGeom prst="rect">
              <a:avLst/>
            </a:prstGeom>
            <a:noFill/>
            <a:ln w="9525">
              <a:noFill/>
              <a:miter lim="800000"/>
              <a:headEnd/>
              <a:tailEnd/>
            </a:ln>
          </p:spPr>
        </p:pic>
        <p:sp>
          <p:nvSpPr>
            <p:cNvPr id="6" name="Text Box 8"/>
            <p:cNvSpPr txBox="1">
              <a:spLocks noChangeArrowheads="1"/>
            </p:cNvSpPr>
            <p:nvPr/>
          </p:nvSpPr>
          <p:spPr bwMode="auto">
            <a:xfrm>
              <a:off x="3696" y="2011"/>
              <a:ext cx="384" cy="154"/>
            </a:xfrm>
            <a:prstGeom prst="rect">
              <a:avLst/>
            </a:prstGeom>
            <a:noFill/>
            <a:ln w="9525">
              <a:noFill/>
              <a:miter lim="800000"/>
              <a:headEnd/>
              <a:tailEnd/>
            </a:ln>
          </p:spPr>
          <p:txBody>
            <a:bodyPr>
              <a:spAutoFit/>
            </a:bodyPr>
            <a:lstStyle/>
            <a:p>
              <a:pPr>
                <a:spcBef>
                  <a:spcPct val="50000"/>
                </a:spcBef>
              </a:pPr>
              <a:r>
                <a:rPr lang="en-US" sz="1000">
                  <a:solidFill>
                    <a:schemeClr val="bg1"/>
                  </a:solidFill>
                  <a:latin typeface="Times" pitchFamily="18" charset="0"/>
                </a:rPr>
                <a:t>Billock</a:t>
              </a:r>
            </a:p>
          </p:txBody>
        </p:sp>
      </p:grpSp>
      <p:grpSp>
        <p:nvGrpSpPr>
          <p:cNvPr id="7" name="Group 11"/>
          <p:cNvGrpSpPr>
            <a:grpSpLocks/>
          </p:cNvGrpSpPr>
          <p:nvPr/>
        </p:nvGrpSpPr>
        <p:grpSpPr bwMode="auto">
          <a:xfrm>
            <a:off x="1524000" y="4191000"/>
            <a:ext cx="2667000" cy="2481262"/>
            <a:chOff x="3648" y="2355"/>
            <a:chExt cx="1680" cy="1563"/>
          </a:xfrm>
        </p:grpSpPr>
        <p:pic>
          <p:nvPicPr>
            <p:cNvPr id="8" name="Picture 7"/>
            <p:cNvPicPr>
              <a:picLocks noChangeAspect="1" noChangeArrowheads="1"/>
            </p:cNvPicPr>
            <p:nvPr/>
          </p:nvPicPr>
          <p:blipFill>
            <a:blip r:embed="rId3" cstate="print"/>
            <a:srcRect l="26114" t="19919" r="16791" b="9259"/>
            <a:stretch>
              <a:fillRect/>
            </a:stretch>
          </p:blipFill>
          <p:spPr bwMode="auto">
            <a:xfrm>
              <a:off x="3648" y="2355"/>
              <a:ext cx="1680" cy="1563"/>
            </a:xfrm>
            <a:prstGeom prst="rect">
              <a:avLst/>
            </a:prstGeom>
            <a:noFill/>
            <a:ln w="9525">
              <a:noFill/>
              <a:miter lim="800000"/>
              <a:headEnd/>
              <a:tailEnd/>
            </a:ln>
          </p:spPr>
        </p:pic>
        <p:sp>
          <p:nvSpPr>
            <p:cNvPr id="9" name="Text Box 9"/>
            <p:cNvSpPr txBox="1">
              <a:spLocks noChangeArrowheads="1"/>
            </p:cNvSpPr>
            <p:nvPr/>
          </p:nvSpPr>
          <p:spPr bwMode="auto">
            <a:xfrm>
              <a:off x="3696" y="3744"/>
              <a:ext cx="432" cy="154"/>
            </a:xfrm>
            <a:prstGeom prst="rect">
              <a:avLst/>
            </a:prstGeom>
            <a:noFill/>
            <a:ln w="9525">
              <a:noFill/>
              <a:miter lim="800000"/>
              <a:headEnd/>
              <a:tailEnd/>
            </a:ln>
          </p:spPr>
          <p:txBody>
            <a:bodyPr>
              <a:spAutoFit/>
            </a:bodyPr>
            <a:lstStyle/>
            <a:p>
              <a:pPr>
                <a:spcBef>
                  <a:spcPct val="50000"/>
                </a:spcBef>
              </a:pPr>
              <a:r>
                <a:rPr lang="en-US" sz="1000">
                  <a:solidFill>
                    <a:schemeClr val="bg1"/>
                  </a:solidFill>
                  <a:latin typeface="Times" pitchFamily="18" charset="0"/>
                </a:rPr>
                <a:t>Billock</a:t>
              </a:r>
            </a:p>
          </p:txBody>
        </p:sp>
      </p:gr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320E1A3D-1175-46F9-B9ED-EEE9334070DB}" type="slidenum">
              <a:rPr lang="en-US" altLang="en-US" sz="1400"/>
              <a:pPr/>
              <a:t>120</a:t>
            </a:fld>
            <a:endParaRPr lang="en-US" altLang="en-US" sz="1400"/>
          </a:p>
        </p:txBody>
      </p:sp>
      <p:sp>
        <p:nvSpPr>
          <p:cNvPr id="71683" name="Rectangle 2"/>
          <p:cNvSpPr>
            <a:spLocks noGrp="1" noChangeArrowheads="1"/>
          </p:cNvSpPr>
          <p:nvPr>
            <p:ph type="title"/>
          </p:nvPr>
        </p:nvSpPr>
        <p:spPr/>
        <p:txBody>
          <a:bodyPr/>
          <a:lstStyle/>
          <a:p>
            <a:pPr eaLnBrk="1" hangingPunct="1"/>
            <a:r>
              <a:rPr lang="en-US" altLang="en-US" smtClean="0"/>
              <a:t>Global Warming</a:t>
            </a:r>
          </a:p>
        </p:txBody>
      </p:sp>
      <p:sp>
        <p:nvSpPr>
          <p:cNvPr id="71684" name="Rectangle 3"/>
          <p:cNvSpPr>
            <a:spLocks noGrp="1" noChangeArrowheads="1"/>
          </p:cNvSpPr>
          <p:nvPr>
            <p:ph type="body" idx="1"/>
          </p:nvPr>
        </p:nvSpPr>
        <p:spPr>
          <a:xfrm>
            <a:off x="304800" y="1219200"/>
            <a:ext cx="8458200" cy="5257800"/>
          </a:xfrm>
        </p:spPr>
        <p:txBody>
          <a:bodyPr/>
          <a:lstStyle/>
          <a:p>
            <a:pPr eaLnBrk="1" hangingPunct="1"/>
            <a:r>
              <a:rPr lang="en-US" altLang="en-US" smtClean="0"/>
              <a:t>Global temperature change has affected ecosystems in the past and is doing so now</a:t>
            </a:r>
          </a:p>
          <a:p>
            <a:pPr lvl="1" eaLnBrk="1" hangingPunct="1"/>
            <a:r>
              <a:rPr lang="en-US" altLang="en-US" smtClean="0"/>
              <a:t>Shift in species geographic ranges</a:t>
            </a:r>
          </a:p>
          <a:p>
            <a:pPr lvl="1" eaLnBrk="1" hangingPunct="1"/>
            <a:r>
              <a:rPr lang="en-US" altLang="en-US" smtClean="0"/>
              <a:t>Migratory birds arrive earlier at their summer breeding grounds</a:t>
            </a:r>
          </a:p>
          <a:p>
            <a:pPr lvl="1" eaLnBrk="1" hangingPunct="1"/>
            <a:r>
              <a:rPr lang="en-US" altLang="en-US" smtClean="0"/>
              <a:t>Insects and amphibians breed earlier</a:t>
            </a:r>
          </a:p>
          <a:p>
            <a:pPr lvl="1" eaLnBrk="1" hangingPunct="1"/>
            <a:r>
              <a:rPr lang="en-US" altLang="en-US" smtClean="0"/>
              <a:t>Wild fruit fly populations-changes in gene frequency</a:t>
            </a:r>
          </a:p>
          <a:p>
            <a:pPr lvl="1" eaLnBrk="1" hangingPunct="1"/>
            <a:r>
              <a:rPr lang="en-US" altLang="en-US" smtClean="0"/>
              <a:t>“bleaching” of reef building corals</a:t>
            </a:r>
          </a:p>
        </p:txBody>
      </p:sp>
    </p:spTree>
    <p:extLst>
      <p:ext uri="{BB962C8B-B14F-4D97-AF65-F5344CB8AC3E}">
        <p14:creationId xmlns:p14="http://schemas.microsoft.com/office/powerpoint/2010/main" val="13337008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9717492A-87E7-44EE-9EE9-842BAE7BACD5}" type="slidenum">
              <a:rPr lang="en-US" altLang="en-US" sz="1400"/>
              <a:pPr/>
              <a:t>121</a:t>
            </a:fld>
            <a:endParaRPr lang="en-US" altLang="en-US" sz="1400"/>
          </a:p>
        </p:txBody>
      </p:sp>
      <p:sp>
        <p:nvSpPr>
          <p:cNvPr id="72707" name="Rectangle 2"/>
          <p:cNvSpPr>
            <a:spLocks noGrp="1" noChangeArrowheads="1"/>
          </p:cNvSpPr>
          <p:nvPr>
            <p:ph type="title"/>
          </p:nvPr>
        </p:nvSpPr>
        <p:spPr/>
        <p:txBody>
          <a:bodyPr/>
          <a:lstStyle/>
          <a:p>
            <a:pPr eaLnBrk="1" hangingPunct="1"/>
            <a:r>
              <a:rPr lang="en-US" altLang="en-US" smtClean="0"/>
              <a:t>Global Warming</a:t>
            </a:r>
          </a:p>
        </p:txBody>
      </p:sp>
      <p:sp>
        <p:nvSpPr>
          <p:cNvPr id="72708" name="Rectangle 3"/>
          <p:cNvSpPr>
            <a:spLocks noGrp="1" noChangeArrowheads="1"/>
          </p:cNvSpPr>
          <p:nvPr>
            <p:ph type="body" idx="1"/>
          </p:nvPr>
        </p:nvSpPr>
        <p:spPr>
          <a:xfrm>
            <a:off x="381000" y="1219200"/>
            <a:ext cx="8305800" cy="5105400"/>
          </a:xfrm>
        </p:spPr>
        <p:txBody>
          <a:bodyPr/>
          <a:lstStyle/>
          <a:p>
            <a:pPr eaLnBrk="1" hangingPunct="1"/>
            <a:r>
              <a:rPr lang="en-US" altLang="en-US" smtClean="0"/>
              <a:t>Problems</a:t>
            </a:r>
          </a:p>
          <a:p>
            <a:pPr lvl="1" eaLnBrk="1" hangingPunct="1"/>
            <a:r>
              <a:rPr lang="en-US" altLang="en-US" smtClean="0"/>
              <a:t>Rate of warming today is rapid</a:t>
            </a:r>
          </a:p>
          <a:p>
            <a:pPr lvl="1" eaLnBrk="1" hangingPunct="1"/>
            <a:r>
              <a:rPr lang="en-US" altLang="en-US" smtClean="0"/>
              <a:t>Evolutionary adaptations for species survival may not have time to occur</a:t>
            </a:r>
          </a:p>
          <a:p>
            <a:pPr lvl="1" eaLnBrk="1" hangingPunct="1"/>
            <a:r>
              <a:rPr lang="en-US" altLang="en-US" smtClean="0"/>
              <a:t>Natural areas no longer cover the whole landscape</a:t>
            </a:r>
          </a:p>
          <a:p>
            <a:pPr lvl="1" eaLnBrk="1" hangingPunct="1"/>
            <a:r>
              <a:rPr lang="en-US" altLang="en-US" smtClean="0"/>
              <a:t>Species that shift to higher altitudes may have reached the peak of the mountain</a:t>
            </a:r>
          </a:p>
          <a:p>
            <a:pPr lvl="1" eaLnBrk="1" hangingPunct="1"/>
            <a:r>
              <a:rPr lang="en-US" altLang="en-US" smtClean="0"/>
              <a:t>Species’ habitat disappears entirely</a:t>
            </a:r>
          </a:p>
        </p:txBody>
      </p:sp>
    </p:spTree>
    <p:extLst>
      <p:ext uri="{BB962C8B-B14F-4D97-AF65-F5344CB8AC3E}">
        <p14:creationId xmlns:p14="http://schemas.microsoft.com/office/powerpoint/2010/main" val="2477054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Ecological Niche</a:t>
            </a:r>
            <a:endParaRPr lang="en-US" dirty="0"/>
          </a:p>
        </p:txBody>
      </p:sp>
      <p:sp>
        <p:nvSpPr>
          <p:cNvPr id="3" name="Content Placeholder 2"/>
          <p:cNvSpPr>
            <a:spLocks noGrp="1"/>
          </p:cNvSpPr>
          <p:nvPr>
            <p:ph idx="1"/>
          </p:nvPr>
        </p:nvSpPr>
        <p:spPr/>
        <p:txBody>
          <a:bodyPr/>
          <a:lstStyle/>
          <a:p>
            <a:r>
              <a:rPr lang="en-US" dirty="0" smtClean="0"/>
              <a:t>Niche overlap and coexistence</a:t>
            </a:r>
          </a:p>
          <a:p>
            <a:r>
              <a:rPr lang="en-US" dirty="0" smtClean="0">
                <a:solidFill>
                  <a:srgbClr val="FF0000"/>
                </a:solidFill>
              </a:rPr>
              <a:t>Competitive exclusion redefined</a:t>
            </a:r>
            <a:r>
              <a:rPr lang="en-US" dirty="0" smtClean="0"/>
              <a:t>:  no two species can occupy the same niche indefinitely when resources are limiting</a:t>
            </a:r>
          </a:p>
          <a:p>
            <a:r>
              <a:rPr lang="en-US" dirty="0" smtClean="0"/>
              <a:t>Species may divide up the resources, this is called </a:t>
            </a:r>
            <a:r>
              <a:rPr lang="en-US" dirty="0" smtClean="0">
                <a:solidFill>
                  <a:srgbClr val="FF0000"/>
                </a:solidFill>
              </a:rPr>
              <a:t>resource partitioning</a:t>
            </a:r>
          </a:p>
          <a:p>
            <a:r>
              <a:rPr lang="en-US" dirty="0" err="1" smtClean="0"/>
              <a:t>Gause</a:t>
            </a:r>
            <a:r>
              <a:rPr lang="en-US" dirty="0" smtClean="0"/>
              <a:t> found this occurring with two of his </a:t>
            </a:r>
            <a:r>
              <a:rPr lang="en-US" i="1" dirty="0" smtClean="0"/>
              <a:t>Paramecium</a:t>
            </a:r>
            <a:r>
              <a:rPr lang="en-US" dirty="0" smtClean="0"/>
              <a:t> species</a:t>
            </a:r>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marL="742950" indent="-285750">
              <a:defRPr sz="3200">
                <a:solidFill>
                  <a:schemeClr val="tx1"/>
                </a:solidFill>
                <a:latin typeface="Arial" charset="0"/>
              </a:defRPr>
            </a:lvl2pPr>
            <a:lvl3pPr marL="1143000" indent="-228600">
              <a:defRPr sz="3200">
                <a:solidFill>
                  <a:schemeClr val="tx1"/>
                </a:solidFill>
                <a:latin typeface="Arial" charset="0"/>
              </a:defRPr>
            </a:lvl3pPr>
            <a:lvl4pPr marL="1600200" indent="-228600">
              <a:defRPr sz="3200">
                <a:solidFill>
                  <a:schemeClr val="tx1"/>
                </a:solidFill>
                <a:latin typeface="Arial" charset="0"/>
              </a:defRPr>
            </a:lvl4pPr>
            <a:lvl5pPr marL="2057400" indent="-22860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fld id="{A1333811-C898-4049-9120-36589317B77F}" type="slidenum">
              <a:rPr lang="en-US" altLang="en-US" sz="1400" smtClean="0">
                <a:latin typeface="Times" pitchFamily="18" charset="0"/>
              </a:rPr>
              <a:pPr/>
              <a:t>14</a:t>
            </a:fld>
            <a:endParaRPr lang="en-US" altLang="en-US" sz="1400" smtClean="0">
              <a:latin typeface="Times" pitchFamily="18" charset="0"/>
            </a:endParaRPr>
          </a:p>
        </p:txBody>
      </p:sp>
      <p:sp>
        <p:nvSpPr>
          <p:cNvPr id="17411" name="Rectangle 2"/>
          <p:cNvSpPr>
            <a:spLocks noGrp="1" noChangeArrowheads="1"/>
          </p:cNvSpPr>
          <p:nvPr>
            <p:ph type="title"/>
          </p:nvPr>
        </p:nvSpPr>
        <p:spPr/>
        <p:txBody>
          <a:bodyPr>
            <a:normAutofit fontScale="90000"/>
          </a:bodyPr>
          <a:lstStyle/>
          <a:p>
            <a:pPr eaLnBrk="1" hangingPunct="1"/>
            <a:r>
              <a:rPr lang="en-US" altLang="en-US" dirty="0" smtClean="0"/>
              <a:t>Ecological Niche</a:t>
            </a:r>
            <a:br>
              <a:rPr lang="en-US" altLang="en-US" dirty="0" smtClean="0"/>
            </a:br>
            <a:r>
              <a:rPr lang="en-US" altLang="en-US" dirty="0" smtClean="0"/>
              <a:t>Competative Exclusion Principle</a:t>
            </a:r>
          </a:p>
        </p:txBody>
      </p:sp>
      <p:sp>
        <p:nvSpPr>
          <p:cNvPr id="17412" name="Rectangle 3"/>
          <p:cNvSpPr>
            <a:spLocks noGrp="1" noChangeArrowheads="1"/>
          </p:cNvSpPr>
          <p:nvPr>
            <p:ph type="body" idx="1"/>
          </p:nvPr>
        </p:nvSpPr>
        <p:spPr>
          <a:xfrm>
            <a:off x="394856" y="1235075"/>
            <a:ext cx="4710544" cy="5013325"/>
          </a:xfrm>
        </p:spPr>
        <p:txBody>
          <a:bodyPr>
            <a:normAutofit lnSpcReduction="10000"/>
          </a:bodyPr>
          <a:lstStyle/>
          <a:p>
            <a:pPr eaLnBrk="1" hangingPunct="1"/>
            <a:r>
              <a:rPr lang="en-US" altLang="en-US" sz="2800" dirty="0" smtClean="0">
                <a:latin typeface="Times New Roman" panose="02020603050405020304" pitchFamily="18" charset="0"/>
                <a:cs typeface="Times New Roman" panose="02020603050405020304" pitchFamily="18" charset="0"/>
              </a:rPr>
              <a:t>Niche overlap and coexistence</a:t>
            </a:r>
          </a:p>
          <a:p>
            <a:pPr eaLnBrk="1" hangingPunct="1"/>
            <a:r>
              <a:rPr lang="en-US" altLang="en-US" sz="2800" dirty="0" smtClean="0">
                <a:solidFill>
                  <a:srgbClr val="FF0000"/>
                </a:solidFill>
                <a:latin typeface="Times New Roman" panose="02020603050405020304" pitchFamily="18" charset="0"/>
                <a:cs typeface="Times New Roman" panose="02020603050405020304" pitchFamily="18" charset="0"/>
              </a:rPr>
              <a:t>Competitive </a:t>
            </a:r>
            <a:r>
              <a:rPr lang="en-US" altLang="en-US" sz="2800" dirty="0">
                <a:solidFill>
                  <a:srgbClr val="FF0000"/>
                </a:solidFill>
                <a:latin typeface="Times New Roman" panose="02020603050405020304" pitchFamily="18" charset="0"/>
                <a:cs typeface="Times New Roman" panose="02020603050405020304" pitchFamily="18" charset="0"/>
              </a:rPr>
              <a:t>E</a:t>
            </a:r>
            <a:r>
              <a:rPr lang="en-US" altLang="en-US" sz="2800" dirty="0" smtClean="0">
                <a:solidFill>
                  <a:srgbClr val="FF0000"/>
                </a:solidFill>
                <a:latin typeface="Times New Roman" panose="02020603050405020304" pitchFamily="18" charset="0"/>
                <a:cs typeface="Times New Roman" panose="02020603050405020304" pitchFamily="18" charset="0"/>
              </a:rPr>
              <a:t>xclusion</a:t>
            </a:r>
            <a:r>
              <a:rPr lang="en-US" altLang="en-US" sz="2800" dirty="0" smtClean="0">
                <a:latin typeface="Times New Roman" panose="02020603050405020304" pitchFamily="18" charset="0"/>
                <a:cs typeface="Times New Roman" panose="02020603050405020304" pitchFamily="18" charset="0"/>
              </a:rPr>
              <a:t>:  no two species can occupy the same niche indefinitely when resources are limiting</a:t>
            </a:r>
          </a:p>
          <a:p>
            <a:pPr eaLnBrk="1" hangingPunct="1"/>
            <a:r>
              <a:rPr lang="en-US" altLang="en-US" sz="2800" dirty="0" smtClean="0">
                <a:latin typeface="Times New Roman" panose="02020603050405020304" pitchFamily="18" charset="0"/>
                <a:cs typeface="Times New Roman" panose="02020603050405020304" pitchFamily="18" charset="0"/>
              </a:rPr>
              <a:t>Species may divide up the resources, this is called resource partitioning</a:t>
            </a:r>
          </a:p>
          <a:p>
            <a:pPr eaLnBrk="1" hangingPunct="1"/>
            <a:r>
              <a:rPr lang="en-US" altLang="en-US" sz="2800" dirty="0" err="1" smtClean="0">
                <a:solidFill>
                  <a:srgbClr val="FF0000"/>
                </a:solidFill>
                <a:latin typeface="Times New Roman" panose="02020603050405020304" pitchFamily="18" charset="0"/>
                <a:cs typeface="Times New Roman" panose="02020603050405020304" pitchFamily="18" charset="0"/>
              </a:rPr>
              <a:t>Gause</a:t>
            </a:r>
            <a:r>
              <a:rPr lang="en-US" altLang="en-US" sz="2800" dirty="0" smtClean="0">
                <a:latin typeface="Times New Roman" panose="02020603050405020304" pitchFamily="18" charset="0"/>
                <a:cs typeface="Times New Roman" panose="02020603050405020304" pitchFamily="18" charset="0"/>
              </a:rPr>
              <a:t> found this occurring with two of his </a:t>
            </a:r>
            <a:r>
              <a:rPr lang="en-US" altLang="en-US" sz="2800" i="1" dirty="0" smtClean="0">
                <a:latin typeface="Times New Roman" panose="02020603050405020304" pitchFamily="18" charset="0"/>
                <a:cs typeface="Times New Roman" panose="02020603050405020304" pitchFamily="18" charset="0"/>
              </a:rPr>
              <a:t>Paramecium</a:t>
            </a:r>
            <a:r>
              <a:rPr lang="en-US" altLang="en-US" sz="2800" dirty="0" smtClean="0">
                <a:latin typeface="Times New Roman" panose="02020603050405020304" pitchFamily="18" charset="0"/>
                <a:cs typeface="Times New Roman" panose="02020603050405020304" pitchFamily="18" charset="0"/>
              </a:rPr>
              <a:t> species</a:t>
            </a:r>
          </a:p>
        </p:txBody>
      </p:sp>
      <p:pic>
        <p:nvPicPr>
          <p:cNvPr id="2050" name="Picture 2" descr="Image result for resource partitio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133600"/>
            <a:ext cx="3733800" cy="2332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3650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marL="742950" indent="-285750">
              <a:defRPr sz="3200">
                <a:solidFill>
                  <a:schemeClr val="tx1"/>
                </a:solidFill>
                <a:latin typeface="Arial" charset="0"/>
              </a:defRPr>
            </a:lvl2pPr>
            <a:lvl3pPr marL="1143000" indent="-228600">
              <a:defRPr sz="3200">
                <a:solidFill>
                  <a:schemeClr val="tx1"/>
                </a:solidFill>
                <a:latin typeface="Arial" charset="0"/>
              </a:defRPr>
            </a:lvl3pPr>
            <a:lvl4pPr marL="1600200" indent="-228600">
              <a:defRPr sz="3200">
                <a:solidFill>
                  <a:schemeClr val="tx1"/>
                </a:solidFill>
                <a:latin typeface="Arial" charset="0"/>
              </a:defRPr>
            </a:lvl4pPr>
            <a:lvl5pPr marL="2057400" indent="-22860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fld id="{A4B2418C-8826-4FFC-AD98-0B268765E648}" type="slidenum">
              <a:rPr lang="en-US" altLang="en-US" sz="1400" smtClean="0">
                <a:latin typeface="Times" pitchFamily="18" charset="0"/>
              </a:rPr>
              <a:pPr/>
              <a:t>15</a:t>
            </a:fld>
            <a:endParaRPr lang="en-US" altLang="en-US" sz="1400" smtClean="0">
              <a:latin typeface="Times" pitchFamily="18" charset="0"/>
            </a:endParaRPr>
          </a:p>
        </p:txBody>
      </p:sp>
      <p:pic>
        <p:nvPicPr>
          <p:cNvPr id="16387" name="Picture 6" descr="rav65819_56_0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13" y="381000"/>
            <a:ext cx="625157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8" name="Group 9"/>
          <p:cNvGrpSpPr>
            <a:grpSpLocks/>
          </p:cNvGrpSpPr>
          <p:nvPr/>
        </p:nvGrpSpPr>
        <p:grpSpPr bwMode="auto">
          <a:xfrm>
            <a:off x="457200" y="3397250"/>
            <a:ext cx="8229600" cy="2927350"/>
            <a:chOff x="576" y="2140"/>
            <a:chExt cx="5184" cy="1844"/>
          </a:xfrm>
        </p:grpSpPr>
        <p:pic>
          <p:nvPicPr>
            <p:cNvPr id="16389" name="Picture 7" descr="rav65819_56_05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 y="2140"/>
              <a:ext cx="3240" cy="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8" descr="rav65819_56_05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2284"/>
              <a:ext cx="1732" cy="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310896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marL="742950" indent="-285750">
              <a:defRPr sz="3200">
                <a:solidFill>
                  <a:schemeClr val="tx1"/>
                </a:solidFill>
                <a:latin typeface="Arial" charset="0"/>
              </a:defRPr>
            </a:lvl2pPr>
            <a:lvl3pPr marL="1143000" indent="-228600">
              <a:defRPr sz="3200">
                <a:solidFill>
                  <a:schemeClr val="tx1"/>
                </a:solidFill>
                <a:latin typeface="Arial" charset="0"/>
              </a:defRPr>
            </a:lvl3pPr>
            <a:lvl4pPr marL="1600200" indent="-228600">
              <a:defRPr sz="3200">
                <a:solidFill>
                  <a:schemeClr val="tx1"/>
                </a:solidFill>
                <a:latin typeface="Arial" charset="0"/>
              </a:defRPr>
            </a:lvl4pPr>
            <a:lvl5pPr marL="2057400" indent="-22860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fld id="{145AA9B5-FB6D-4506-B69D-9B3555C8BC3D}" type="slidenum">
              <a:rPr lang="en-US" altLang="en-US" sz="1400" smtClean="0">
                <a:latin typeface="Times" pitchFamily="18" charset="0"/>
              </a:rPr>
              <a:pPr/>
              <a:t>16</a:t>
            </a:fld>
            <a:endParaRPr lang="en-US" altLang="en-US" sz="1400" smtClean="0">
              <a:latin typeface="Times" pitchFamily="18" charset="0"/>
            </a:endParaRPr>
          </a:p>
        </p:txBody>
      </p:sp>
      <p:sp>
        <p:nvSpPr>
          <p:cNvPr id="18435" name="Rectangle 3"/>
          <p:cNvSpPr>
            <a:spLocks noGrp="1" noChangeArrowheads="1"/>
          </p:cNvSpPr>
          <p:nvPr>
            <p:ph type="body" idx="1"/>
          </p:nvPr>
        </p:nvSpPr>
        <p:spPr>
          <a:xfrm>
            <a:off x="228600" y="133223"/>
            <a:ext cx="8305800" cy="1143000"/>
          </a:xfrm>
        </p:spPr>
        <p:txBody>
          <a:bodyPr/>
          <a:lstStyle/>
          <a:p>
            <a:pPr algn="ctr" eaLnBrk="1" hangingPunct="1">
              <a:buFontTx/>
              <a:buNone/>
            </a:pPr>
            <a:r>
              <a:rPr lang="en-US" altLang="en-US" dirty="0" smtClean="0"/>
              <a:t>Resource partitioning among sympatric Bird species</a:t>
            </a:r>
          </a:p>
        </p:txBody>
      </p:sp>
      <p:pic>
        <p:nvPicPr>
          <p:cNvPr id="1026" name="Picture 2" descr="Image result for resource partitio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76223"/>
            <a:ext cx="7288783" cy="546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1778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75000"/>
                  </a:schemeClr>
                </a:solidFill>
              </a:rPr>
              <a:t>Species Interactions</a:t>
            </a:r>
            <a:endParaRPr lang="en-US" dirty="0">
              <a:solidFill>
                <a:schemeClr val="tx2">
                  <a:lumMod val="75000"/>
                </a:schemeClr>
              </a:solidFill>
            </a:endParaRPr>
          </a:p>
        </p:txBody>
      </p:sp>
      <p:sp>
        <p:nvSpPr>
          <p:cNvPr id="3" name="Content Placeholder 2"/>
          <p:cNvSpPr>
            <a:spLocks noGrp="1"/>
          </p:cNvSpPr>
          <p:nvPr>
            <p:ph idx="1"/>
          </p:nvPr>
        </p:nvSpPr>
        <p:spPr/>
        <p:txBody>
          <a:bodyPr>
            <a:normAutofit lnSpcReduction="10000"/>
          </a:bodyPr>
          <a:lstStyle/>
          <a:p>
            <a:pPr>
              <a:lnSpc>
                <a:spcPct val="90000"/>
              </a:lnSpc>
            </a:pPr>
            <a:r>
              <a:rPr lang="en-US" b="1" dirty="0" smtClean="0">
                <a:solidFill>
                  <a:srgbClr val="FF0000"/>
                </a:solidFill>
              </a:rPr>
              <a:t>Symbiosis:</a:t>
            </a:r>
            <a:r>
              <a:rPr lang="en-US" dirty="0" smtClean="0"/>
              <a:t>  two or more kinds of organisms interact in more-or-less permanent relationships</a:t>
            </a:r>
          </a:p>
          <a:p>
            <a:pPr>
              <a:lnSpc>
                <a:spcPct val="90000"/>
              </a:lnSpc>
            </a:pPr>
            <a:r>
              <a:rPr lang="en-US" dirty="0" smtClean="0"/>
              <a:t>All symbiotic relationships carry the potential for </a:t>
            </a:r>
            <a:r>
              <a:rPr lang="en-US" dirty="0" err="1" smtClean="0"/>
              <a:t>coevolution</a:t>
            </a:r>
            <a:endParaRPr lang="en-US" dirty="0" smtClean="0"/>
          </a:p>
          <a:p>
            <a:pPr>
              <a:lnSpc>
                <a:spcPct val="90000"/>
              </a:lnSpc>
            </a:pPr>
            <a:r>
              <a:rPr lang="en-US" smtClean="0"/>
              <a:t>Four </a:t>
            </a:r>
            <a:r>
              <a:rPr lang="en-US" dirty="0" smtClean="0"/>
              <a:t>major types of symbiosis</a:t>
            </a:r>
          </a:p>
          <a:p>
            <a:pPr lvl="1">
              <a:lnSpc>
                <a:spcPct val="90000"/>
              </a:lnSpc>
            </a:pPr>
            <a:r>
              <a:rPr lang="en-US" dirty="0" smtClean="0">
                <a:solidFill>
                  <a:srgbClr val="FF0000"/>
                </a:solidFill>
              </a:rPr>
              <a:t>Commensalism</a:t>
            </a:r>
          </a:p>
          <a:p>
            <a:pPr lvl="1">
              <a:lnSpc>
                <a:spcPct val="90000"/>
              </a:lnSpc>
            </a:pPr>
            <a:r>
              <a:rPr lang="en-US" dirty="0" smtClean="0">
                <a:solidFill>
                  <a:srgbClr val="FF0000"/>
                </a:solidFill>
              </a:rPr>
              <a:t>Predator Prey</a:t>
            </a:r>
          </a:p>
          <a:p>
            <a:pPr lvl="1">
              <a:lnSpc>
                <a:spcPct val="90000"/>
              </a:lnSpc>
            </a:pPr>
            <a:r>
              <a:rPr lang="en-US" dirty="0" smtClean="0">
                <a:solidFill>
                  <a:srgbClr val="FF0000"/>
                </a:solidFill>
              </a:rPr>
              <a:t>Mutualism</a:t>
            </a:r>
          </a:p>
          <a:p>
            <a:pPr lvl="1">
              <a:lnSpc>
                <a:spcPct val="90000"/>
              </a:lnSpc>
            </a:pPr>
            <a:r>
              <a:rPr lang="en-US" dirty="0" smtClean="0">
                <a:solidFill>
                  <a:srgbClr val="FF0000"/>
                </a:solidFill>
              </a:rPr>
              <a:t>Parasitism</a:t>
            </a:r>
          </a:p>
          <a:p>
            <a:pPr lvl="1">
              <a:lnSpc>
                <a:spcPct val="90000"/>
              </a:lnSpc>
            </a:pPr>
            <a:endParaRPr lang="en-US" dirty="0" smtClean="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Predator Prey</a:t>
            </a:r>
            <a:endParaRPr lang="en-US" dirty="0"/>
          </a:p>
        </p:txBody>
      </p:sp>
      <p:pic>
        <p:nvPicPr>
          <p:cNvPr id="2050" name="Picture 2" descr="http://www.bio.miami.edu/dana/pix/lion_pred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655" y="1752600"/>
            <a:ext cx="7848600" cy="480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7822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Predator-Prey</a:t>
            </a:r>
            <a:endParaRPr lang="en-US" dirty="0">
              <a:solidFill>
                <a:srgbClr val="FF0000"/>
              </a:solidFill>
            </a:endParaRPr>
          </a:p>
        </p:txBody>
      </p:sp>
      <p:sp>
        <p:nvSpPr>
          <p:cNvPr id="3" name="Content Placeholder 2"/>
          <p:cNvSpPr>
            <a:spLocks noGrp="1"/>
          </p:cNvSpPr>
          <p:nvPr>
            <p:ph idx="1"/>
          </p:nvPr>
        </p:nvSpPr>
        <p:spPr/>
        <p:txBody>
          <a:bodyPr/>
          <a:lstStyle/>
          <a:p>
            <a:pPr>
              <a:lnSpc>
                <a:spcPct val="90000"/>
              </a:lnSpc>
            </a:pPr>
            <a:r>
              <a:rPr lang="en-US" b="1" dirty="0" smtClean="0">
                <a:solidFill>
                  <a:srgbClr val="FF0000"/>
                </a:solidFill>
              </a:rPr>
              <a:t>Predation:</a:t>
            </a:r>
            <a:r>
              <a:rPr lang="en-US" dirty="0" smtClean="0"/>
              <a:t>  consuming of one organism by another</a:t>
            </a:r>
          </a:p>
          <a:p>
            <a:pPr>
              <a:lnSpc>
                <a:spcPct val="90000"/>
              </a:lnSpc>
            </a:pPr>
            <a:r>
              <a:rPr lang="en-US" dirty="0" smtClean="0"/>
              <a:t>Predation strongly influences prey populations</a:t>
            </a:r>
          </a:p>
          <a:p>
            <a:pPr>
              <a:lnSpc>
                <a:spcPct val="90000"/>
              </a:lnSpc>
            </a:pPr>
            <a:r>
              <a:rPr lang="en-US" dirty="0" smtClean="0"/>
              <a:t>Prey populations can have explosions and crashes</a:t>
            </a:r>
          </a:p>
          <a:p>
            <a:pPr lvl="1">
              <a:lnSpc>
                <a:spcPct val="90000"/>
              </a:lnSpc>
            </a:pPr>
            <a:r>
              <a:rPr lang="en-US" dirty="0" smtClean="0"/>
              <a:t>White-tail deer in Eastern US</a:t>
            </a:r>
          </a:p>
          <a:p>
            <a:pPr lvl="1">
              <a:lnSpc>
                <a:spcPct val="90000"/>
              </a:lnSpc>
            </a:pPr>
            <a:r>
              <a:rPr lang="en-US" dirty="0" smtClean="0"/>
              <a:t>Introduction of rats, dogs, cats on islands</a:t>
            </a:r>
          </a:p>
          <a:p>
            <a:pPr lvl="1">
              <a:lnSpc>
                <a:spcPct val="90000"/>
              </a:lnSpc>
            </a:pPr>
            <a:r>
              <a:rPr lang="en-US" dirty="0" smtClean="0"/>
              <a:t>New Zealand:  Stephen Island wren extinct because of a single cat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Biological Communities</a:t>
            </a:r>
            <a:endParaRPr lang="en-US" dirty="0">
              <a:solidFill>
                <a:schemeClr val="tx2"/>
              </a:solidFill>
            </a:endParaRPr>
          </a:p>
        </p:txBody>
      </p:sp>
      <p:sp>
        <p:nvSpPr>
          <p:cNvPr id="4" name="Rectangle 3"/>
          <p:cNvSpPr/>
          <p:nvPr/>
        </p:nvSpPr>
        <p:spPr>
          <a:xfrm>
            <a:off x="533400" y="1600200"/>
            <a:ext cx="4572000" cy="4031873"/>
          </a:xfrm>
          <a:prstGeom prst="rect">
            <a:avLst/>
          </a:prstGeom>
        </p:spPr>
        <p:txBody>
          <a:bodyPr wrap="square">
            <a:spAutoFit/>
          </a:bodyPr>
          <a:lstStyle/>
          <a:p>
            <a:r>
              <a:rPr lang="en-US" sz="3200" b="1" dirty="0" smtClean="0">
                <a:solidFill>
                  <a:srgbClr val="FF0000"/>
                </a:solidFill>
              </a:rPr>
              <a:t>Community:</a:t>
            </a:r>
            <a:r>
              <a:rPr lang="en-US" sz="3200" dirty="0" smtClean="0"/>
              <a:t>  all the organisms that live together in a specific place</a:t>
            </a:r>
          </a:p>
          <a:p>
            <a:pPr lvl="1"/>
            <a:r>
              <a:rPr lang="en-US" sz="3200" dirty="0" smtClean="0"/>
              <a:t>Evolve together</a:t>
            </a:r>
          </a:p>
          <a:p>
            <a:pPr lvl="1"/>
            <a:r>
              <a:rPr lang="en-US" sz="3200" dirty="0" smtClean="0"/>
              <a:t>Forage together</a:t>
            </a:r>
          </a:p>
          <a:p>
            <a:pPr lvl="1"/>
            <a:r>
              <a:rPr lang="en-US" sz="3200" dirty="0" smtClean="0"/>
              <a:t>Compete</a:t>
            </a:r>
          </a:p>
          <a:p>
            <a:pPr lvl="1"/>
            <a:r>
              <a:rPr lang="en-US" sz="3200" dirty="0" smtClean="0"/>
              <a:t>Cooperate</a:t>
            </a:r>
          </a:p>
        </p:txBody>
      </p:sp>
      <p:pic>
        <p:nvPicPr>
          <p:cNvPr id="5" name="Picture 5"/>
          <p:cNvPicPr>
            <a:picLocks noChangeAspect="1" noChangeArrowheads="1"/>
          </p:cNvPicPr>
          <p:nvPr/>
        </p:nvPicPr>
        <p:blipFill>
          <a:blip r:embed="rId2" cstate="print"/>
          <a:srcRect l="30096" t="16377" r="22102" b="19882"/>
          <a:stretch>
            <a:fillRect/>
          </a:stretch>
        </p:blipFill>
        <p:spPr bwMode="auto">
          <a:xfrm>
            <a:off x="4572000" y="1752600"/>
            <a:ext cx="3810000"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Predator-Prey</a:t>
            </a:r>
            <a:endParaRPr lang="en-US" dirty="0"/>
          </a:p>
        </p:txBody>
      </p:sp>
      <p:sp>
        <p:nvSpPr>
          <p:cNvPr id="3" name="Content Placeholder 2"/>
          <p:cNvSpPr>
            <a:spLocks noGrp="1"/>
          </p:cNvSpPr>
          <p:nvPr>
            <p:ph idx="1"/>
          </p:nvPr>
        </p:nvSpPr>
        <p:spPr/>
        <p:txBody>
          <a:bodyPr/>
          <a:lstStyle/>
          <a:p>
            <a:r>
              <a:rPr lang="en-US" dirty="0" smtClean="0"/>
              <a:t>Introduction of prickly-pear cactus in Australia </a:t>
            </a:r>
          </a:p>
          <a:p>
            <a:pPr lvl="1"/>
            <a:r>
              <a:rPr lang="en-US" dirty="0" smtClean="0"/>
              <a:t>The cactus population exploded</a:t>
            </a:r>
          </a:p>
          <a:p>
            <a:pPr lvl="1"/>
            <a:r>
              <a:rPr lang="en-US" dirty="0" smtClean="0"/>
              <a:t>Introduced the predator a moth (caterpillar eats the cactus) and the population came under control</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Predator-Prey</a:t>
            </a:r>
            <a:endParaRPr lang="en-US" dirty="0"/>
          </a:p>
        </p:txBody>
      </p:sp>
      <p:sp>
        <p:nvSpPr>
          <p:cNvPr id="3" name="Content Placeholder 2"/>
          <p:cNvSpPr>
            <a:spLocks noGrp="1"/>
          </p:cNvSpPr>
          <p:nvPr>
            <p:ph idx="1"/>
          </p:nvPr>
        </p:nvSpPr>
        <p:spPr/>
        <p:txBody>
          <a:bodyPr/>
          <a:lstStyle/>
          <a:p>
            <a:r>
              <a:rPr lang="en-US" dirty="0" smtClean="0"/>
              <a:t>Predation and co-evolution</a:t>
            </a:r>
          </a:p>
          <a:p>
            <a:pPr lvl="1"/>
            <a:r>
              <a:rPr lang="en-US" dirty="0" smtClean="0"/>
              <a:t>Predation provides strong selective pressure on the prey population</a:t>
            </a:r>
          </a:p>
          <a:p>
            <a:pPr lvl="1"/>
            <a:r>
              <a:rPr lang="en-US" dirty="0" smtClean="0"/>
              <a:t>Features that decrease the probability of capture are strongly favored</a:t>
            </a:r>
          </a:p>
          <a:p>
            <a:pPr lvl="1"/>
            <a:r>
              <a:rPr lang="en-US" dirty="0" smtClean="0"/>
              <a:t>Predator populations counter adapt to continue eating the prey</a:t>
            </a:r>
          </a:p>
          <a:p>
            <a:pPr lvl="1"/>
            <a:r>
              <a:rPr lang="en-US" dirty="0" smtClean="0"/>
              <a:t>Co-evolution race may ensue</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Predator-Prey</a:t>
            </a:r>
            <a:endParaRPr lang="en-US" dirty="0">
              <a:solidFill>
                <a:schemeClr val="tx2"/>
              </a:solidFill>
            </a:endParaRPr>
          </a:p>
        </p:txBody>
      </p:sp>
      <p:sp>
        <p:nvSpPr>
          <p:cNvPr id="3" name="Content Placeholder 2"/>
          <p:cNvSpPr>
            <a:spLocks noGrp="1"/>
          </p:cNvSpPr>
          <p:nvPr>
            <p:ph idx="1"/>
          </p:nvPr>
        </p:nvSpPr>
        <p:spPr/>
        <p:txBody>
          <a:bodyPr>
            <a:normAutofit/>
          </a:bodyPr>
          <a:lstStyle/>
          <a:p>
            <a:pPr>
              <a:lnSpc>
                <a:spcPct val="90000"/>
              </a:lnSpc>
            </a:pPr>
            <a:r>
              <a:rPr lang="en-US" dirty="0" smtClean="0"/>
              <a:t>Plants adapt to predation (</a:t>
            </a:r>
            <a:r>
              <a:rPr lang="en-US" dirty="0" err="1" smtClean="0"/>
              <a:t>herbivory</a:t>
            </a:r>
            <a:r>
              <a:rPr lang="en-US" dirty="0" smtClean="0"/>
              <a:t>) by evolving mechanisms to defend themselves</a:t>
            </a:r>
          </a:p>
          <a:p>
            <a:pPr lvl="1">
              <a:lnSpc>
                <a:spcPct val="90000"/>
              </a:lnSpc>
            </a:pPr>
            <a:r>
              <a:rPr lang="en-US" sz="3200" dirty="0" smtClean="0">
                <a:solidFill>
                  <a:srgbClr val="FF0000"/>
                </a:solidFill>
              </a:rPr>
              <a:t>Chemical defenses</a:t>
            </a:r>
            <a:r>
              <a:rPr lang="en-US" sz="3200" dirty="0" smtClean="0"/>
              <a:t>:  secondary compounds</a:t>
            </a:r>
          </a:p>
          <a:p>
            <a:pPr lvl="2">
              <a:lnSpc>
                <a:spcPct val="90000"/>
              </a:lnSpc>
            </a:pPr>
            <a:r>
              <a:rPr lang="en-US" sz="3200" dirty="0" smtClean="0"/>
              <a:t>Oils, chemicals to attract predators to eat the herbivores, poison milky sap and others</a:t>
            </a:r>
          </a:p>
          <a:p>
            <a:pPr lvl="2">
              <a:lnSpc>
                <a:spcPct val="90000"/>
              </a:lnSpc>
            </a:pPr>
            <a:r>
              <a:rPr lang="en-US" sz="3200" dirty="0" smtClean="0"/>
              <a:t>Ex.  </a:t>
            </a:r>
            <a:r>
              <a:rPr lang="en-US" sz="3200" dirty="0" err="1" smtClean="0"/>
              <a:t>Wallnut</a:t>
            </a:r>
            <a:r>
              <a:rPr lang="en-US" sz="3200" dirty="0" smtClean="0"/>
              <a:t> Trees</a:t>
            </a:r>
          </a:p>
          <a:p>
            <a:pPr lvl="1">
              <a:lnSpc>
                <a:spcPct val="90000"/>
              </a:lnSpc>
            </a:pPr>
            <a:r>
              <a:rPr lang="en-US" sz="3200" dirty="0" smtClean="0"/>
              <a:t>Herbivores </a:t>
            </a:r>
            <a:r>
              <a:rPr lang="en-US" sz="3200" dirty="0" smtClean="0">
                <a:solidFill>
                  <a:srgbClr val="FF0000"/>
                </a:solidFill>
              </a:rPr>
              <a:t>co-evolve</a:t>
            </a:r>
            <a:r>
              <a:rPr lang="en-US" sz="3200" dirty="0" smtClean="0"/>
              <a:t> to continue eating the plants</a:t>
            </a:r>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Predator-Prey</a:t>
            </a:r>
            <a:endParaRPr lang="en-US" dirty="0"/>
          </a:p>
        </p:txBody>
      </p:sp>
      <p:sp>
        <p:nvSpPr>
          <p:cNvPr id="3" name="Content Placeholder 2"/>
          <p:cNvSpPr>
            <a:spLocks noGrp="1"/>
          </p:cNvSpPr>
          <p:nvPr>
            <p:ph idx="1"/>
          </p:nvPr>
        </p:nvSpPr>
        <p:spPr/>
        <p:txBody>
          <a:bodyPr/>
          <a:lstStyle/>
          <a:p>
            <a:r>
              <a:rPr lang="en-US" b="1" dirty="0" smtClean="0">
                <a:solidFill>
                  <a:srgbClr val="FF0000"/>
                </a:solidFill>
              </a:rPr>
              <a:t>Chemical defenses in animals</a:t>
            </a:r>
          </a:p>
          <a:p>
            <a:pPr lvl="1"/>
            <a:r>
              <a:rPr lang="en-US" dirty="0" smtClean="0"/>
              <a:t>Monarch butterfly caterpillars feed on milkweed and dogbane families</a:t>
            </a:r>
          </a:p>
          <a:p>
            <a:pPr lvl="1"/>
            <a:r>
              <a:rPr lang="en-US" dirty="0" smtClean="0"/>
              <a:t>Monarchs incorporate cardiac glycosides from the plants for protection from predation</a:t>
            </a:r>
          </a:p>
          <a:p>
            <a:pPr lvl="1"/>
            <a:r>
              <a:rPr lang="en-US" dirty="0" smtClean="0"/>
              <a:t>Butterflies are eaten by birds, but the Monarch contains the chemical from the milkweed that make the birds sick</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Predator-Prey</a:t>
            </a:r>
            <a:endParaRPr lang="en-US" dirty="0"/>
          </a:p>
        </p:txBody>
      </p:sp>
      <p:pic>
        <p:nvPicPr>
          <p:cNvPr id="4" name="Picture 5" descr="rav65819_56_11"/>
          <p:cNvPicPr>
            <a:picLocks noGrp="1" noChangeAspect="1" noChangeArrowheads="1"/>
          </p:cNvPicPr>
          <p:nvPr>
            <p:ph idx="1"/>
          </p:nvPr>
        </p:nvPicPr>
        <p:blipFill>
          <a:blip r:embed="rId2" cstate="print"/>
          <a:srcRect/>
          <a:stretch>
            <a:fillRect/>
          </a:stretch>
        </p:blipFill>
        <p:spPr bwMode="auto">
          <a:xfrm>
            <a:off x="457200" y="1828800"/>
            <a:ext cx="83820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Predator-Prey</a:t>
            </a:r>
            <a:endParaRPr lang="en-US" dirty="0"/>
          </a:p>
        </p:txBody>
      </p:sp>
      <p:sp>
        <p:nvSpPr>
          <p:cNvPr id="5" name="Rectangle 4"/>
          <p:cNvSpPr/>
          <p:nvPr/>
        </p:nvSpPr>
        <p:spPr>
          <a:xfrm>
            <a:off x="381000" y="1828800"/>
            <a:ext cx="3733800" cy="4031873"/>
          </a:xfrm>
          <a:prstGeom prst="rect">
            <a:avLst/>
          </a:prstGeom>
        </p:spPr>
        <p:txBody>
          <a:bodyPr wrap="square">
            <a:spAutoFit/>
          </a:bodyPr>
          <a:lstStyle/>
          <a:p>
            <a:r>
              <a:rPr lang="en-US" sz="3200" dirty="0" smtClean="0"/>
              <a:t>Poison-dart frogs of the family </a:t>
            </a:r>
            <a:r>
              <a:rPr lang="en-US" sz="3200" dirty="0" err="1" smtClean="0"/>
              <a:t>Dendrobatidae</a:t>
            </a:r>
            <a:r>
              <a:rPr lang="en-US" sz="3200" dirty="0" smtClean="0"/>
              <a:t> produce toxic alkaloids in the mucus that covers their brightly colored skin</a:t>
            </a:r>
          </a:p>
        </p:txBody>
      </p:sp>
      <p:pic>
        <p:nvPicPr>
          <p:cNvPr id="6" name="Picture 7" descr="rav65819_56_12"/>
          <p:cNvPicPr>
            <a:picLocks noChangeAspect="1" noChangeArrowheads="1"/>
          </p:cNvPicPr>
          <p:nvPr/>
        </p:nvPicPr>
        <p:blipFill>
          <a:blip r:embed="rId2" cstate="print"/>
          <a:srcRect/>
          <a:stretch>
            <a:fillRect/>
          </a:stretch>
        </p:blipFill>
        <p:spPr bwMode="auto">
          <a:xfrm>
            <a:off x="4572000" y="1828800"/>
            <a:ext cx="3448050" cy="2038350"/>
          </a:xfrm>
          <a:prstGeom prst="rect">
            <a:avLst/>
          </a:prstGeom>
          <a:noFill/>
          <a:ln w="9525">
            <a:noFill/>
            <a:miter lim="800000"/>
            <a:headEnd/>
            <a:tailEnd/>
          </a:ln>
        </p:spPr>
      </p:pic>
      <p:pic>
        <p:nvPicPr>
          <p:cNvPr id="7" name="Picture 6"/>
          <p:cNvPicPr>
            <a:picLocks noChangeAspect="1" noChangeArrowheads="1"/>
          </p:cNvPicPr>
          <p:nvPr/>
        </p:nvPicPr>
        <p:blipFill>
          <a:blip r:embed="rId3" cstate="print"/>
          <a:srcRect t="17984"/>
          <a:stretch>
            <a:fillRect/>
          </a:stretch>
        </p:blipFill>
        <p:spPr bwMode="auto">
          <a:xfrm>
            <a:off x="4648200" y="4191000"/>
            <a:ext cx="2895600" cy="2200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p:spPr>
        <p:txBody>
          <a:bodyPr/>
          <a:lstStyle/>
          <a:p>
            <a:fld id="{0C82012A-147C-4055-8916-DB21959AC81A}" type="slidenum">
              <a:rPr lang="en-US" smtClean="0"/>
              <a:pPr/>
              <a:t>26</a:t>
            </a:fld>
            <a:endParaRPr lang="en-US" smtClean="0"/>
          </a:p>
        </p:txBody>
      </p:sp>
      <p:sp>
        <p:nvSpPr>
          <p:cNvPr id="30723" name="Rectangle 2"/>
          <p:cNvSpPr>
            <a:spLocks noGrp="1" noChangeArrowheads="1"/>
          </p:cNvSpPr>
          <p:nvPr>
            <p:ph type="title"/>
          </p:nvPr>
        </p:nvSpPr>
        <p:spPr/>
        <p:txBody>
          <a:bodyPr/>
          <a:lstStyle/>
          <a:p>
            <a:pPr eaLnBrk="1" hangingPunct="1"/>
            <a:r>
              <a:rPr lang="en-US" smtClean="0"/>
              <a:t>Predator-Prey</a:t>
            </a:r>
          </a:p>
        </p:txBody>
      </p:sp>
      <p:sp>
        <p:nvSpPr>
          <p:cNvPr id="30724" name="Rectangle 3"/>
          <p:cNvSpPr>
            <a:spLocks noGrp="1" noChangeArrowheads="1"/>
          </p:cNvSpPr>
          <p:nvPr>
            <p:ph type="body" idx="1"/>
          </p:nvPr>
        </p:nvSpPr>
        <p:spPr>
          <a:xfrm>
            <a:off x="762000" y="5410200"/>
            <a:ext cx="7772400" cy="1219200"/>
          </a:xfrm>
        </p:spPr>
        <p:txBody>
          <a:bodyPr/>
          <a:lstStyle/>
          <a:p>
            <a:pPr algn="ctr" eaLnBrk="1" hangingPunct="1">
              <a:buFontTx/>
              <a:buNone/>
            </a:pPr>
            <a:r>
              <a:rPr lang="en-US" smtClean="0"/>
              <a:t>Insect herbivores well suited to their plant hosts:  cabbage butterfly</a:t>
            </a:r>
          </a:p>
        </p:txBody>
      </p:sp>
      <p:pic>
        <p:nvPicPr>
          <p:cNvPr id="30725" name="Picture 5" descr="rav65819_56_10"/>
          <p:cNvPicPr>
            <a:picLocks noChangeAspect="1" noChangeArrowheads="1"/>
          </p:cNvPicPr>
          <p:nvPr/>
        </p:nvPicPr>
        <p:blipFill>
          <a:blip r:embed="rId2" cstate="print"/>
          <a:srcRect/>
          <a:stretch>
            <a:fillRect/>
          </a:stretch>
        </p:blipFill>
        <p:spPr bwMode="auto">
          <a:xfrm>
            <a:off x="1825625" y="1120775"/>
            <a:ext cx="5489575" cy="434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endParaRPr lang="en-US" smtClean="0"/>
          </a:p>
        </p:txBody>
      </p:sp>
      <p:sp>
        <p:nvSpPr>
          <p:cNvPr id="17411" name="Content Placeholder 2"/>
          <p:cNvSpPr>
            <a:spLocks noGrp="1"/>
          </p:cNvSpPr>
          <p:nvPr>
            <p:ph idx="1"/>
          </p:nvPr>
        </p:nvSpPr>
        <p:spPr/>
        <p:txBody>
          <a:bodyPr/>
          <a:lstStyle/>
          <a:p>
            <a:pPr eaLnBrk="1" hangingPunct="1"/>
            <a:r>
              <a:rPr lang="en-US" b="1" smtClean="0"/>
              <a:t>Predator/ Prey</a:t>
            </a:r>
            <a:r>
              <a:rPr lang="en-US" smtClean="0"/>
              <a:t>: One Way relationship.</a:t>
            </a:r>
          </a:p>
          <a:p>
            <a:pPr eaLnBrk="1" hangingPunct="1"/>
            <a:r>
              <a:rPr lang="en-US" smtClean="0"/>
              <a:t>This is a relationship where one of the organism gains all and the other losses.</a:t>
            </a:r>
          </a:p>
          <a:p>
            <a:pPr eaLnBrk="1" hangingPunct="1"/>
            <a:r>
              <a:rPr lang="en-US" smtClean="0"/>
              <a:t>The predator needs the prey and the prey needs the predator . </a:t>
            </a:r>
          </a:p>
          <a:p>
            <a:pPr eaLnBrk="1" hangingPunct="1"/>
            <a:r>
              <a:rPr lang="en-US" smtClean="0"/>
              <a:t> Why?</a:t>
            </a:r>
          </a:p>
          <a:p>
            <a:pPr eaLnBrk="1" hangingPunct="1"/>
            <a:endParaRPr lang="en-U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p:spPr>
        <p:txBody>
          <a:bodyPr/>
          <a:lstStyle/>
          <a:p>
            <a:fld id="{C8D75050-F8E7-4E35-B5F4-F4C38045AF80}" type="slidenum">
              <a:rPr lang="en-US" smtClean="0"/>
              <a:pPr/>
              <a:t>28</a:t>
            </a:fld>
            <a:endParaRPr lang="en-US" smtClean="0"/>
          </a:p>
        </p:txBody>
      </p:sp>
      <p:sp>
        <p:nvSpPr>
          <p:cNvPr id="34819" name="Rectangle 2"/>
          <p:cNvSpPr>
            <a:spLocks noGrp="1" noChangeArrowheads="1"/>
          </p:cNvSpPr>
          <p:nvPr>
            <p:ph type="title"/>
          </p:nvPr>
        </p:nvSpPr>
        <p:spPr/>
        <p:txBody>
          <a:bodyPr/>
          <a:lstStyle/>
          <a:p>
            <a:pPr eaLnBrk="1" hangingPunct="1"/>
            <a:r>
              <a:rPr lang="en-US" smtClean="0"/>
              <a:t>Predator-Prey</a:t>
            </a:r>
          </a:p>
        </p:txBody>
      </p:sp>
      <p:sp>
        <p:nvSpPr>
          <p:cNvPr id="34820" name="Rectangle 3"/>
          <p:cNvSpPr>
            <a:spLocks noGrp="1" noChangeArrowheads="1"/>
          </p:cNvSpPr>
          <p:nvPr>
            <p:ph type="body" idx="1"/>
          </p:nvPr>
        </p:nvSpPr>
        <p:spPr>
          <a:xfrm>
            <a:off x="685800" y="1371600"/>
            <a:ext cx="7772400" cy="4953000"/>
          </a:xfrm>
        </p:spPr>
        <p:txBody>
          <a:bodyPr/>
          <a:lstStyle/>
          <a:p>
            <a:pPr eaLnBrk="1" hangingPunct="1">
              <a:lnSpc>
                <a:spcPct val="90000"/>
              </a:lnSpc>
            </a:pPr>
            <a:r>
              <a:rPr lang="en-US" smtClean="0"/>
              <a:t>Defensive coloration</a:t>
            </a:r>
          </a:p>
          <a:p>
            <a:pPr lvl="1" eaLnBrk="1" hangingPunct="1">
              <a:lnSpc>
                <a:spcPct val="90000"/>
              </a:lnSpc>
            </a:pPr>
            <a:r>
              <a:rPr lang="en-US" smtClean="0"/>
              <a:t>Insects and other animals that are poisonous use warning coloration</a:t>
            </a:r>
          </a:p>
          <a:p>
            <a:pPr lvl="1" eaLnBrk="1" hangingPunct="1">
              <a:lnSpc>
                <a:spcPct val="90000"/>
              </a:lnSpc>
            </a:pPr>
            <a:r>
              <a:rPr lang="en-US" smtClean="0"/>
              <a:t>Organisms that lack specific chemical defenses are seldom brightly colored</a:t>
            </a:r>
          </a:p>
          <a:p>
            <a:pPr lvl="1" eaLnBrk="1" hangingPunct="1">
              <a:lnSpc>
                <a:spcPct val="90000"/>
              </a:lnSpc>
            </a:pPr>
            <a:r>
              <a:rPr lang="en-US" smtClean="0"/>
              <a:t>Camouflage or cryptic coloration help nonpoisonous animals blend with their surroundings</a:t>
            </a:r>
          </a:p>
          <a:p>
            <a:pPr lvl="1" eaLnBrk="1" hangingPunct="1">
              <a:lnSpc>
                <a:spcPct val="90000"/>
              </a:lnSpc>
            </a:pPr>
            <a:r>
              <a:rPr lang="en-US" smtClean="0"/>
              <a:t>Camouflaged animals do not usually live together in groups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p:spPr>
        <p:txBody>
          <a:bodyPr/>
          <a:lstStyle/>
          <a:p>
            <a:fld id="{5E678C05-AED8-456A-B4CC-B380AD933A09}" type="slidenum">
              <a:rPr lang="en-US" smtClean="0"/>
              <a:pPr/>
              <a:t>29</a:t>
            </a:fld>
            <a:endParaRPr lang="en-US" smtClean="0"/>
          </a:p>
        </p:txBody>
      </p:sp>
      <p:sp>
        <p:nvSpPr>
          <p:cNvPr id="35843" name="Rectangle 2"/>
          <p:cNvSpPr>
            <a:spLocks noGrp="1" noChangeArrowheads="1"/>
          </p:cNvSpPr>
          <p:nvPr>
            <p:ph type="title"/>
          </p:nvPr>
        </p:nvSpPr>
        <p:spPr/>
        <p:txBody>
          <a:bodyPr/>
          <a:lstStyle/>
          <a:p>
            <a:pPr eaLnBrk="1" hangingPunct="1"/>
            <a:r>
              <a:rPr lang="en-US" smtClean="0"/>
              <a:t>Predator-Prey</a:t>
            </a:r>
          </a:p>
        </p:txBody>
      </p:sp>
      <p:sp>
        <p:nvSpPr>
          <p:cNvPr id="35844" name="Rectangle 3"/>
          <p:cNvSpPr>
            <a:spLocks noGrp="1" noChangeArrowheads="1"/>
          </p:cNvSpPr>
          <p:nvPr>
            <p:ph type="body" idx="1"/>
          </p:nvPr>
        </p:nvSpPr>
        <p:spPr>
          <a:xfrm>
            <a:off x="304800" y="5638800"/>
            <a:ext cx="8534400" cy="609600"/>
          </a:xfrm>
        </p:spPr>
        <p:txBody>
          <a:bodyPr/>
          <a:lstStyle/>
          <a:p>
            <a:pPr algn="ctr" eaLnBrk="1" hangingPunct="1">
              <a:buFontTx/>
              <a:buNone/>
            </a:pPr>
            <a:r>
              <a:rPr lang="en-US" smtClean="0"/>
              <a:t>Inchworm caterpillar closely resembles a twig</a:t>
            </a:r>
          </a:p>
        </p:txBody>
      </p:sp>
      <p:pic>
        <p:nvPicPr>
          <p:cNvPr id="35845" name="Picture 5" descr="rav65819_56_13"/>
          <p:cNvPicPr>
            <a:picLocks noChangeAspect="1" noChangeArrowheads="1"/>
          </p:cNvPicPr>
          <p:nvPr/>
        </p:nvPicPr>
        <p:blipFill>
          <a:blip r:embed="rId2" cstate="print"/>
          <a:srcRect/>
          <a:stretch>
            <a:fillRect/>
          </a:stretch>
        </p:blipFill>
        <p:spPr bwMode="auto">
          <a:xfrm>
            <a:off x="838200" y="1092200"/>
            <a:ext cx="7467600" cy="4594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Biological Communities</a:t>
            </a:r>
            <a:endParaRPr lang="en-US" dirty="0">
              <a:solidFill>
                <a:schemeClr val="tx2"/>
              </a:solidFill>
            </a:endParaRPr>
          </a:p>
        </p:txBody>
      </p:sp>
      <p:sp>
        <p:nvSpPr>
          <p:cNvPr id="3" name="Content Placeholder 2"/>
          <p:cNvSpPr>
            <a:spLocks noGrp="1"/>
          </p:cNvSpPr>
          <p:nvPr>
            <p:ph idx="1"/>
          </p:nvPr>
        </p:nvSpPr>
        <p:spPr/>
        <p:txBody>
          <a:bodyPr>
            <a:normAutofit/>
          </a:bodyPr>
          <a:lstStyle/>
          <a:p>
            <a:r>
              <a:rPr lang="en-US" dirty="0" smtClean="0"/>
              <a:t>Communities can be characterized either by their constituent species or by their properties</a:t>
            </a:r>
          </a:p>
          <a:p>
            <a:pPr lvl="1"/>
            <a:r>
              <a:rPr lang="en-US" sz="3200" b="1" dirty="0" smtClean="0">
                <a:solidFill>
                  <a:srgbClr val="FF0000"/>
                </a:solidFill>
              </a:rPr>
              <a:t>Species richness:</a:t>
            </a:r>
            <a:r>
              <a:rPr lang="en-US" sz="3200" dirty="0" smtClean="0"/>
              <a:t>  the number of species present</a:t>
            </a:r>
          </a:p>
          <a:p>
            <a:pPr lvl="1"/>
            <a:r>
              <a:rPr lang="en-US" sz="3200" b="1" dirty="0" smtClean="0">
                <a:solidFill>
                  <a:srgbClr val="FF0000"/>
                </a:solidFill>
              </a:rPr>
              <a:t>Primary productivity:</a:t>
            </a:r>
            <a:r>
              <a:rPr lang="en-US" sz="3200" dirty="0" smtClean="0"/>
              <a:t>  the amount of energy produced</a:t>
            </a:r>
          </a:p>
          <a:p>
            <a:r>
              <a:rPr lang="en-US" dirty="0" smtClean="0"/>
              <a:t>Interactions among members govern many ecological and evolutionary processes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nch worm mimmicing catk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1"/>
            <a:ext cx="4775199"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nchworm mimicking catk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985837"/>
            <a:ext cx="3733800" cy="560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778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2"/>
                </a:solidFill>
              </a:rPr>
              <a:t>Predator-Prey</a:t>
            </a:r>
            <a:br>
              <a:rPr lang="en-US" dirty="0" smtClean="0">
                <a:solidFill>
                  <a:schemeClr val="tx2"/>
                </a:solidFill>
              </a:rPr>
            </a:br>
            <a:r>
              <a:rPr lang="en-US" dirty="0" smtClean="0">
                <a:solidFill>
                  <a:schemeClr val="tx2"/>
                </a:solidFill>
              </a:rPr>
              <a:t>Mimicry</a:t>
            </a:r>
            <a:endParaRPr lang="en-US" dirty="0"/>
          </a:p>
        </p:txBody>
      </p:sp>
      <p:sp>
        <p:nvSpPr>
          <p:cNvPr id="3" name="Content Placeholder 2"/>
          <p:cNvSpPr>
            <a:spLocks noGrp="1"/>
          </p:cNvSpPr>
          <p:nvPr>
            <p:ph idx="1"/>
          </p:nvPr>
        </p:nvSpPr>
        <p:spPr/>
        <p:txBody>
          <a:bodyPr/>
          <a:lstStyle/>
          <a:p>
            <a:r>
              <a:rPr lang="en-US" dirty="0" smtClean="0">
                <a:solidFill>
                  <a:schemeClr val="tx2"/>
                </a:solidFill>
              </a:rPr>
              <a:t>Mimicry</a:t>
            </a:r>
            <a:r>
              <a:rPr lang="en-US" dirty="0" smtClean="0"/>
              <a:t> allows one species to capitalize on defensive strategies of another	</a:t>
            </a:r>
          </a:p>
          <a:p>
            <a:pPr lvl="1"/>
            <a:r>
              <a:rPr lang="en-US" dirty="0" smtClean="0"/>
              <a:t>Resemble distasteful species that exhibit warning coloration</a:t>
            </a:r>
          </a:p>
          <a:p>
            <a:pPr lvl="1"/>
            <a:r>
              <a:rPr lang="en-US" dirty="0" smtClean="0"/>
              <a:t>Mimic gains an advantage by looking like the distasteful model</a:t>
            </a:r>
          </a:p>
          <a:p>
            <a:pPr lvl="1"/>
            <a:r>
              <a:rPr lang="en-US" dirty="0" err="1" smtClean="0">
                <a:solidFill>
                  <a:srgbClr val="C00000"/>
                </a:solidFill>
              </a:rPr>
              <a:t>Batesian</a:t>
            </a:r>
            <a:r>
              <a:rPr lang="en-US" dirty="0" smtClean="0">
                <a:solidFill>
                  <a:srgbClr val="C00000"/>
                </a:solidFill>
              </a:rPr>
              <a:t> mimicry</a:t>
            </a:r>
          </a:p>
          <a:p>
            <a:pPr lvl="1"/>
            <a:r>
              <a:rPr lang="en-US" dirty="0" err="1" smtClean="0">
                <a:solidFill>
                  <a:srgbClr val="C00000"/>
                </a:solidFill>
              </a:rPr>
              <a:t>Müllerian</a:t>
            </a:r>
            <a:r>
              <a:rPr lang="en-US" dirty="0" smtClean="0">
                <a:solidFill>
                  <a:srgbClr val="C00000"/>
                </a:solidFill>
              </a:rPr>
              <a:t> mimicry</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en-US" dirty="0" err="1" smtClean="0">
                <a:solidFill>
                  <a:schemeClr val="tx2"/>
                </a:solidFill>
              </a:rPr>
              <a:t>Batesian</a:t>
            </a:r>
            <a:r>
              <a:rPr lang="en-US" dirty="0" smtClean="0">
                <a:solidFill>
                  <a:schemeClr val="tx2"/>
                </a:solidFill>
              </a:rPr>
              <a:t> Mimicry</a:t>
            </a:r>
          </a:p>
        </p:txBody>
      </p:sp>
      <p:sp>
        <p:nvSpPr>
          <p:cNvPr id="3" name="Content Placeholder 2"/>
          <p:cNvSpPr>
            <a:spLocks noGrp="1"/>
          </p:cNvSpPr>
          <p:nvPr>
            <p:ph idx="1"/>
          </p:nvPr>
        </p:nvSpPr>
        <p:spPr/>
        <p:txBody>
          <a:bodyPr/>
          <a:lstStyle/>
          <a:p>
            <a:pPr>
              <a:lnSpc>
                <a:spcPct val="90000"/>
              </a:lnSpc>
            </a:pPr>
            <a:r>
              <a:rPr lang="en-US" dirty="0" err="1" smtClean="0"/>
              <a:t>Batesian</a:t>
            </a:r>
            <a:r>
              <a:rPr lang="en-US" dirty="0" smtClean="0"/>
              <a:t> mimicry</a:t>
            </a:r>
          </a:p>
          <a:p>
            <a:pPr lvl="1">
              <a:lnSpc>
                <a:spcPct val="90000"/>
              </a:lnSpc>
            </a:pPr>
            <a:r>
              <a:rPr lang="en-US" dirty="0" smtClean="0"/>
              <a:t>Named for Henry Bates</a:t>
            </a:r>
          </a:p>
          <a:p>
            <a:pPr lvl="1">
              <a:lnSpc>
                <a:spcPct val="90000"/>
              </a:lnSpc>
            </a:pPr>
            <a:r>
              <a:rPr lang="en-US" dirty="0" smtClean="0"/>
              <a:t>Discovered palatable insects that resembled brightly colored, distasteful species</a:t>
            </a:r>
          </a:p>
          <a:p>
            <a:pPr lvl="1">
              <a:lnSpc>
                <a:spcPct val="90000"/>
              </a:lnSpc>
            </a:pPr>
            <a:r>
              <a:rPr lang="en-US" dirty="0" smtClean="0"/>
              <a:t>Mimics would be avoided by predators because they looked like distasteful species</a:t>
            </a:r>
          </a:p>
          <a:p>
            <a:pPr lvl="1">
              <a:lnSpc>
                <a:spcPct val="90000"/>
              </a:lnSpc>
            </a:pPr>
            <a:r>
              <a:rPr lang="en-US" dirty="0" smtClean="0"/>
              <a:t>Feed on plants with toxic chemicals</a:t>
            </a:r>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2"/>
                </a:solidFill>
              </a:rPr>
              <a:t>Batesian</a:t>
            </a:r>
            <a:r>
              <a:rPr lang="en-US" dirty="0" smtClean="0">
                <a:solidFill>
                  <a:schemeClr val="tx2"/>
                </a:solidFill>
              </a:rPr>
              <a:t> Mimicry</a:t>
            </a:r>
            <a:endParaRPr lang="en-US" dirty="0"/>
          </a:p>
        </p:txBody>
      </p:sp>
      <p:pic>
        <p:nvPicPr>
          <p:cNvPr id="4" name="Picture 7" descr="rav65819_56_14a"/>
          <p:cNvPicPr>
            <a:picLocks noChangeAspect="1" noChangeArrowheads="1"/>
          </p:cNvPicPr>
          <p:nvPr/>
        </p:nvPicPr>
        <p:blipFill>
          <a:blip r:embed="rId2" cstate="print"/>
          <a:srcRect/>
          <a:stretch>
            <a:fillRect/>
          </a:stretch>
        </p:blipFill>
        <p:spPr bwMode="auto">
          <a:xfrm>
            <a:off x="838200" y="1600200"/>
            <a:ext cx="7585075" cy="3876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p>
            <a:fld id="{A712754A-3934-4B75-91C0-1A245845179C}" type="slidenum">
              <a:rPr lang="en-US" smtClean="0"/>
              <a:pPr/>
              <a:t>34</a:t>
            </a:fld>
            <a:endParaRPr lang="en-US" smtClean="0"/>
          </a:p>
        </p:txBody>
      </p:sp>
      <p:sp>
        <p:nvSpPr>
          <p:cNvPr id="40963" name="Rectangle 5"/>
          <p:cNvSpPr>
            <a:spLocks noGrp="1" noChangeArrowheads="1"/>
          </p:cNvSpPr>
          <p:nvPr>
            <p:ph type="title"/>
          </p:nvPr>
        </p:nvSpPr>
        <p:spPr/>
        <p:txBody>
          <a:bodyPr/>
          <a:lstStyle/>
          <a:p>
            <a:pPr eaLnBrk="1" hangingPunct="1"/>
            <a:r>
              <a:rPr lang="en-US" dirty="0" smtClean="0"/>
              <a:t>Mimicry</a:t>
            </a:r>
          </a:p>
        </p:txBody>
      </p:sp>
      <p:pic>
        <p:nvPicPr>
          <p:cNvPr id="1026" name="Picture 2" descr="http://images.tutorvista.com/content/organisms-environment/warning-mimicry-butterfly.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36576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bio.miami.edu/dana/pix/coralsnake_mimic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7196" y="2750127"/>
            <a:ext cx="5000625"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5857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solidFill>
                  <a:schemeClr val="tx2"/>
                </a:solidFill>
              </a:rPr>
              <a:t>Müllerian</a:t>
            </a:r>
            <a:r>
              <a:rPr lang="en-US" dirty="0" smtClean="0">
                <a:solidFill>
                  <a:schemeClr val="tx2"/>
                </a:solidFill>
              </a:rPr>
              <a:t> Mimicry</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lnSpc>
                <a:spcPct val="90000"/>
              </a:lnSpc>
            </a:pPr>
            <a:r>
              <a:rPr lang="en-US" dirty="0" err="1" smtClean="0"/>
              <a:t>Müllerian</a:t>
            </a:r>
            <a:r>
              <a:rPr lang="en-US" dirty="0" smtClean="0"/>
              <a:t> mimicry</a:t>
            </a:r>
          </a:p>
          <a:p>
            <a:pPr lvl="1">
              <a:lnSpc>
                <a:spcPct val="90000"/>
              </a:lnSpc>
            </a:pPr>
            <a:r>
              <a:rPr lang="en-US" dirty="0" smtClean="0"/>
              <a:t>Fritz </a:t>
            </a:r>
            <a:r>
              <a:rPr lang="en-US" dirty="0" err="1" smtClean="0"/>
              <a:t>Müller</a:t>
            </a:r>
            <a:endParaRPr lang="en-US" dirty="0" smtClean="0"/>
          </a:p>
          <a:p>
            <a:pPr lvl="1">
              <a:lnSpc>
                <a:spcPct val="90000"/>
              </a:lnSpc>
            </a:pPr>
            <a:r>
              <a:rPr lang="en-US" dirty="0" smtClean="0">
                <a:solidFill>
                  <a:srgbClr val="FF0000"/>
                </a:solidFill>
              </a:rPr>
              <a:t>Discovered that several </a:t>
            </a:r>
            <a:r>
              <a:rPr lang="en-US" u="sng" dirty="0" smtClean="0">
                <a:solidFill>
                  <a:srgbClr val="FF0000"/>
                </a:solidFill>
              </a:rPr>
              <a:t>unrelated but poisonous </a:t>
            </a:r>
            <a:r>
              <a:rPr lang="en-US" dirty="0" smtClean="0">
                <a:solidFill>
                  <a:srgbClr val="FF0000"/>
                </a:solidFill>
              </a:rPr>
              <a:t>species come to resemble one another</a:t>
            </a:r>
          </a:p>
          <a:p>
            <a:pPr lvl="1">
              <a:lnSpc>
                <a:spcPct val="90000"/>
              </a:lnSpc>
            </a:pPr>
            <a:r>
              <a:rPr lang="en-US" dirty="0" smtClean="0"/>
              <a:t>Predator learns quickly to avoid them</a:t>
            </a:r>
          </a:p>
          <a:p>
            <a:pPr lvl="1">
              <a:lnSpc>
                <a:spcPct val="90000"/>
              </a:lnSpc>
            </a:pPr>
            <a:r>
              <a:rPr lang="en-US" dirty="0" smtClean="0"/>
              <a:t>Some predators evolve an innate avoidance </a:t>
            </a:r>
          </a:p>
          <a:p>
            <a:pPr>
              <a:lnSpc>
                <a:spcPct val="90000"/>
              </a:lnSpc>
            </a:pPr>
            <a:r>
              <a:rPr lang="en-US" dirty="0" smtClean="0"/>
              <a:t>Both mimic types must look and act like the dangerous model</a:t>
            </a:r>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2"/>
                </a:solidFill>
              </a:rPr>
              <a:t>Müllerian</a:t>
            </a:r>
            <a:r>
              <a:rPr lang="en-US" dirty="0" smtClean="0">
                <a:solidFill>
                  <a:schemeClr val="tx2"/>
                </a:solidFill>
              </a:rPr>
              <a:t> Mimicry</a:t>
            </a:r>
            <a:endParaRPr lang="en-US" dirty="0"/>
          </a:p>
        </p:txBody>
      </p:sp>
      <p:pic>
        <p:nvPicPr>
          <p:cNvPr id="4" name="Picture 8" descr="rav65819_56_14b"/>
          <p:cNvPicPr>
            <a:picLocks noGrp="1" noChangeAspect="1" noChangeArrowheads="1"/>
          </p:cNvPicPr>
          <p:nvPr>
            <p:ph idx="1"/>
          </p:nvPr>
        </p:nvPicPr>
        <p:blipFill>
          <a:blip r:embed="rId2" cstate="print"/>
          <a:srcRect/>
          <a:stretch>
            <a:fillRect/>
          </a:stretch>
        </p:blipFill>
        <p:spPr bwMode="auto">
          <a:xfrm>
            <a:off x="762000" y="1828800"/>
            <a:ext cx="76962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4008"/>
          </a:xfrm>
        </p:spPr>
        <p:txBody>
          <a:bodyPr/>
          <a:lstStyle/>
          <a:p>
            <a:r>
              <a:rPr lang="en-US" dirty="0" smtClean="0">
                <a:solidFill>
                  <a:schemeClr val="accent1">
                    <a:lumMod val="75000"/>
                  </a:schemeClr>
                </a:solidFill>
              </a:rPr>
              <a:t>Commensalism</a:t>
            </a:r>
            <a:endParaRPr lang="en-US" dirty="0">
              <a:solidFill>
                <a:schemeClr val="accent1">
                  <a:lumMod val="75000"/>
                </a:schemeClr>
              </a:solidFill>
            </a:endParaRPr>
          </a:p>
        </p:txBody>
      </p:sp>
      <p:sp>
        <p:nvSpPr>
          <p:cNvPr id="4" name="Rectangle 3"/>
          <p:cNvSpPr/>
          <p:nvPr/>
        </p:nvSpPr>
        <p:spPr>
          <a:xfrm>
            <a:off x="0" y="1752600"/>
            <a:ext cx="4191000" cy="3539430"/>
          </a:xfrm>
          <a:prstGeom prst="rect">
            <a:avLst/>
          </a:prstGeom>
        </p:spPr>
        <p:txBody>
          <a:bodyPr wrap="square">
            <a:spAutoFit/>
          </a:bodyPr>
          <a:lstStyle/>
          <a:p>
            <a:r>
              <a:rPr lang="en-US" sz="2800" dirty="0" smtClean="0"/>
              <a:t>Commensalism benefits one species and is neutral to the other.</a:t>
            </a:r>
          </a:p>
          <a:p>
            <a:r>
              <a:rPr lang="en-US" sz="2800" dirty="0" smtClean="0"/>
              <a:t>Ex. </a:t>
            </a:r>
          </a:p>
          <a:p>
            <a:r>
              <a:rPr lang="en-US" sz="2800" dirty="0" smtClean="0"/>
              <a:t>Cowbird and grazing animals. </a:t>
            </a:r>
          </a:p>
          <a:p>
            <a:r>
              <a:rPr lang="en-US" sz="2800" dirty="0" smtClean="0"/>
              <a:t>Spanish moss:  an epiphyte hangs from trees</a:t>
            </a:r>
          </a:p>
        </p:txBody>
      </p:sp>
      <p:pic>
        <p:nvPicPr>
          <p:cNvPr id="5" name="Picture 6" descr="rav65819_56_16"/>
          <p:cNvPicPr>
            <a:picLocks noChangeAspect="1" noChangeArrowheads="1"/>
          </p:cNvPicPr>
          <p:nvPr/>
        </p:nvPicPr>
        <p:blipFill>
          <a:blip r:embed="rId2" cstate="print"/>
          <a:srcRect/>
          <a:stretch>
            <a:fillRect/>
          </a:stretch>
        </p:blipFill>
        <p:spPr bwMode="auto">
          <a:xfrm>
            <a:off x="4191000" y="3962400"/>
            <a:ext cx="4895850" cy="3184525"/>
          </a:xfrm>
          <a:prstGeom prst="rect">
            <a:avLst/>
          </a:prstGeom>
          <a:noFill/>
          <a:ln w="9525">
            <a:noFill/>
            <a:miter lim="800000"/>
            <a:headEnd/>
            <a:tailEnd/>
          </a:ln>
        </p:spPr>
      </p:pic>
      <p:pic>
        <p:nvPicPr>
          <p:cNvPr id="1026" name="Picture 2" descr="Image result for cowbird and buffa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631" y="1178646"/>
            <a:ext cx="4648200" cy="26162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Species Interactions</a:t>
            </a:r>
            <a:endParaRPr lang="en-US" dirty="0"/>
          </a:p>
        </p:txBody>
      </p:sp>
      <p:sp>
        <p:nvSpPr>
          <p:cNvPr id="3" name="Content Placeholder 2"/>
          <p:cNvSpPr>
            <a:spLocks noGrp="1"/>
          </p:cNvSpPr>
          <p:nvPr>
            <p:ph idx="1"/>
          </p:nvPr>
        </p:nvSpPr>
        <p:spPr/>
        <p:txBody>
          <a:bodyPr/>
          <a:lstStyle/>
          <a:p>
            <a:r>
              <a:rPr lang="en-US" dirty="0" err="1" smtClean="0"/>
              <a:t>Oxpickers</a:t>
            </a:r>
            <a:r>
              <a:rPr lang="en-US" dirty="0" smtClean="0"/>
              <a:t> on an impala</a:t>
            </a:r>
          </a:p>
          <a:p>
            <a:r>
              <a:rPr lang="en-US" dirty="0" smtClean="0"/>
              <a:t>Is it commensalism, parasitism or mutualism ?</a:t>
            </a:r>
          </a:p>
          <a:p>
            <a:endParaRPr lang="en-US" dirty="0"/>
          </a:p>
        </p:txBody>
      </p:sp>
      <p:pic>
        <p:nvPicPr>
          <p:cNvPr id="4" name="Picture 5" descr="rav65819_56_17"/>
          <p:cNvPicPr>
            <a:picLocks noChangeAspect="1" noChangeArrowheads="1"/>
          </p:cNvPicPr>
          <p:nvPr/>
        </p:nvPicPr>
        <p:blipFill>
          <a:blip r:embed="rId2" cstate="print"/>
          <a:srcRect/>
          <a:stretch>
            <a:fillRect/>
          </a:stretch>
        </p:blipFill>
        <p:spPr bwMode="auto">
          <a:xfrm>
            <a:off x="4572000" y="2743200"/>
            <a:ext cx="3921125" cy="5013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Species Interactions</a:t>
            </a:r>
            <a:endParaRPr lang="en-US" dirty="0"/>
          </a:p>
        </p:txBody>
      </p:sp>
      <p:sp>
        <p:nvSpPr>
          <p:cNvPr id="3" name="Content Placeholder 2"/>
          <p:cNvSpPr>
            <a:spLocks noGrp="1"/>
          </p:cNvSpPr>
          <p:nvPr>
            <p:ph idx="1"/>
          </p:nvPr>
        </p:nvSpPr>
        <p:spPr/>
        <p:txBody>
          <a:bodyPr/>
          <a:lstStyle/>
          <a:p>
            <a:pPr>
              <a:lnSpc>
                <a:spcPct val="90000"/>
              </a:lnSpc>
            </a:pPr>
            <a:r>
              <a:rPr lang="en-US" dirty="0" smtClean="0"/>
              <a:t>Mutualism benefits both species</a:t>
            </a:r>
          </a:p>
          <a:p>
            <a:pPr>
              <a:lnSpc>
                <a:spcPct val="90000"/>
              </a:lnSpc>
            </a:pPr>
            <a:r>
              <a:rPr lang="en-US" dirty="0" err="1" smtClean="0"/>
              <a:t>Coevolution</a:t>
            </a:r>
            <a:r>
              <a:rPr lang="en-US" dirty="0" smtClean="0"/>
              <a:t>:  flowering plants and insects</a:t>
            </a:r>
          </a:p>
          <a:p>
            <a:pPr lvl="1">
              <a:lnSpc>
                <a:spcPct val="90000"/>
              </a:lnSpc>
            </a:pPr>
            <a:r>
              <a:rPr lang="en-US" sz="3200" dirty="0" smtClean="0"/>
              <a:t>Ants and acacias</a:t>
            </a:r>
          </a:p>
          <a:p>
            <a:pPr lvl="1">
              <a:lnSpc>
                <a:spcPct val="90000"/>
              </a:lnSpc>
            </a:pPr>
            <a:r>
              <a:rPr lang="en-US" sz="3200" dirty="0" smtClean="0"/>
              <a:t>Acacias provide hollow thorns and food</a:t>
            </a:r>
          </a:p>
          <a:p>
            <a:pPr lvl="1">
              <a:lnSpc>
                <a:spcPct val="90000"/>
              </a:lnSpc>
            </a:pPr>
            <a:r>
              <a:rPr lang="en-US" sz="3200" dirty="0" smtClean="0"/>
              <a:t>Ants provide protection from herbivores</a:t>
            </a:r>
          </a:p>
          <a:p>
            <a:endParaRPr lang="en-US" dirty="0"/>
          </a:p>
        </p:txBody>
      </p:sp>
      <p:pic>
        <p:nvPicPr>
          <p:cNvPr id="4" name="Picture 5" descr="rav65819_56_18"/>
          <p:cNvPicPr>
            <a:picLocks noChangeAspect="1" noChangeArrowheads="1"/>
          </p:cNvPicPr>
          <p:nvPr/>
        </p:nvPicPr>
        <p:blipFill>
          <a:blip r:embed="rId2" cstate="print"/>
          <a:srcRect/>
          <a:stretch>
            <a:fillRect/>
          </a:stretch>
        </p:blipFill>
        <p:spPr bwMode="auto">
          <a:xfrm>
            <a:off x="304800" y="4171950"/>
            <a:ext cx="3498850" cy="2663825"/>
          </a:xfrm>
          <a:prstGeom prst="rect">
            <a:avLst/>
          </a:prstGeom>
          <a:noFill/>
          <a:ln w="9525">
            <a:noFill/>
            <a:miter lim="800000"/>
            <a:headEnd/>
            <a:tailEnd/>
          </a:ln>
        </p:spPr>
      </p:pic>
      <p:sp>
        <p:nvSpPr>
          <p:cNvPr id="5" name="Rectangle 4"/>
          <p:cNvSpPr/>
          <p:nvPr/>
        </p:nvSpPr>
        <p:spPr>
          <a:xfrm>
            <a:off x="3803650" y="4765040"/>
            <a:ext cx="5187950" cy="646331"/>
          </a:xfrm>
          <a:prstGeom prst="rect">
            <a:avLst/>
          </a:prstGeom>
        </p:spPr>
        <p:txBody>
          <a:bodyPr wrap="square">
            <a:spAutoFit/>
          </a:bodyPr>
          <a:lstStyle/>
          <a:p>
            <a:r>
              <a:rPr lang="en-US" dirty="0">
                <a:hlinkClick r:id="rId3"/>
              </a:rPr>
              <a:t>https</a:t>
            </a:r>
            <a:r>
              <a:rPr lang="en-US">
                <a:hlinkClick r:id="rId3"/>
              </a:rPr>
              <a:t>://</a:t>
            </a:r>
            <a:r>
              <a:rPr lang="en-US" smtClean="0">
                <a:hlinkClick r:id="rId3"/>
              </a:rPr>
              <a:t>www.youtube.com/watch?v=43id_NRajDo</a:t>
            </a:r>
            <a:endParaRPr lang="en-US" smtClean="0"/>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Biological Communities</a:t>
            </a:r>
            <a:endParaRPr lang="en-US" dirty="0">
              <a:solidFill>
                <a:schemeClr val="tx2"/>
              </a:solidFill>
            </a:endParaRPr>
          </a:p>
        </p:txBody>
      </p:sp>
      <p:sp>
        <p:nvSpPr>
          <p:cNvPr id="3" name="Content Placeholder 2"/>
          <p:cNvSpPr>
            <a:spLocks noGrp="1"/>
          </p:cNvSpPr>
          <p:nvPr>
            <p:ph idx="1"/>
          </p:nvPr>
        </p:nvSpPr>
        <p:spPr/>
        <p:txBody>
          <a:bodyPr>
            <a:normAutofit lnSpcReduction="10000"/>
          </a:bodyPr>
          <a:lstStyle/>
          <a:p>
            <a:r>
              <a:rPr lang="en-US" dirty="0" smtClean="0"/>
              <a:t>Interactions in a community</a:t>
            </a:r>
          </a:p>
          <a:p>
            <a:pPr lvl="1"/>
            <a:r>
              <a:rPr lang="en-US" dirty="0" smtClean="0"/>
              <a:t>Predation</a:t>
            </a:r>
          </a:p>
          <a:p>
            <a:pPr lvl="1"/>
            <a:endParaRPr lang="en-US" dirty="0" smtClean="0"/>
          </a:p>
          <a:p>
            <a:pPr lvl="1"/>
            <a:endParaRPr lang="en-US" dirty="0" smtClean="0"/>
          </a:p>
          <a:p>
            <a:pPr lvl="1"/>
            <a:r>
              <a:rPr lang="en-US" dirty="0" smtClean="0"/>
              <a:t>Mutualism</a:t>
            </a:r>
          </a:p>
          <a:p>
            <a:pPr lvl="1"/>
            <a:endParaRPr lang="en-US" dirty="0" smtClean="0"/>
          </a:p>
          <a:p>
            <a:pPr lvl="1"/>
            <a:endParaRPr lang="en-US" dirty="0" smtClean="0"/>
          </a:p>
          <a:p>
            <a:r>
              <a:rPr lang="en-US" dirty="0" smtClean="0"/>
              <a:t>Assemblage:  the species included are only a portion of those present in the community</a:t>
            </a:r>
          </a:p>
          <a:p>
            <a:endParaRPr lang="en-US" dirty="0"/>
          </a:p>
        </p:txBody>
      </p:sp>
      <p:pic>
        <p:nvPicPr>
          <p:cNvPr id="4" name="Picture 7"/>
          <p:cNvPicPr>
            <a:picLocks noChangeAspect="1" noChangeArrowheads="1"/>
          </p:cNvPicPr>
          <p:nvPr/>
        </p:nvPicPr>
        <p:blipFill>
          <a:blip r:embed="rId2" cstate="print"/>
          <a:srcRect l="36093" t="11250" r="21719" b="29375"/>
          <a:stretch>
            <a:fillRect/>
          </a:stretch>
        </p:blipFill>
        <p:spPr bwMode="auto">
          <a:xfrm>
            <a:off x="3581400" y="2057400"/>
            <a:ext cx="1660525" cy="1752600"/>
          </a:xfrm>
          <a:prstGeom prst="rect">
            <a:avLst/>
          </a:prstGeom>
          <a:noFill/>
          <a:ln w="9525">
            <a:noFill/>
            <a:miter lim="800000"/>
            <a:headEnd/>
            <a:tailEnd/>
          </a:ln>
        </p:spPr>
      </p:pic>
      <p:pic>
        <p:nvPicPr>
          <p:cNvPr id="5" name="Picture 6"/>
          <p:cNvPicPr>
            <a:picLocks noChangeAspect="1" noChangeArrowheads="1"/>
          </p:cNvPicPr>
          <p:nvPr/>
        </p:nvPicPr>
        <p:blipFill>
          <a:blip r:embed="rId3" cstate="print"/>
          <a:srcRect t="4167"/>
          <a:stretch>
            <a:fillRect/>
          </a:stretch>
        </p:blipFill>
        <p:spPr bwMode="auto">
          <a:xfrm>
            <a:off x="6096000" y="3048000"/>
            <a:ext cx="1544638" cy="19050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Species Interactions</a:t>
            </a:r>
            <a:endParaRPr lang="en-US" dirty="0">
              <a:solidFill>
                <a:srgbClr val="002060"/>
              </a:solidFill>
            </a:endParaRPr>
          </a:p>
        </p:txBody>
      </p:sp>
      <p:sp>
        <p:nvSpPr>
          <p:cNvPr id="3" name="Content Placeholder 2"/>
          <p:cNvSpPr>
            <a:spLocks noGrp="1"/>
          </p:cNvSpPr>
          <p:nvPr>
            <p:ph idx="1"/>
          </p:nvPr>
        </p:nvSpPr>
        <p:spPr/>
        <p:txBody>
          <a:bodyPr/>
          <a:lstStyle/>
          <a:p>
            <a:pPr>
              <a:lnSpc>
                <a:spcPct val="90000"/>
              </a:lnSpc>
            </a:pPr>
            <a:r>
              <a:rPr lang="en-US" dirty="0" smtClean="0"/>
              <a:t>Not all ant and acacia relationships are mutualism</a:t>
            </a:r>
          </a:p>
          <a:p>
            <a:pPr>
              <a:lnSpc>
                <a:spcPct val="90000"/>
              </a:lnSpc>
            </a:pPr>
            <a:r>
              <a:rPr lang="en-US" dirty="0" smtClean="0"/>
              <a:t>In Kenya, several species of ants live on acacias</a:t>
            </a:r>
          </a:p>
          <a:p>
            <a:pPr lvl="1">
              <a:lnSpc>
                <a:spcPct val="90000"/>
              </a:lnSpc>
            </a:pPr>
            <a:r>
              <a:rPr lang="en-US" dirty="0" smtClean="0"/>
              <a:t>One species clips the acacia branches to prevent other ants from living in the tree</a:t>
            </a:r>
          </a:p>
          <a:p>
            <a:pPr lvl="1">
              <a:lnSpc>
                <a:spcPct val="90000"/>
              </a:lnSpc>
            </a:pPr>
            <a:r>
              <a:rPr lang="en-US" dirty="0" smtClean="0"/>
              <a:t>Clipping branches sterilizes the tree</a:t>
            </a:r>
          </a:p>
          <a:p>
            <a:pPr lvl="1">
              <a:lnSpc>
                <a:spcPct val="90000"/>
              </a:lnSpc>
            </a:pPr>
            <a:r>
              <a:rPr lang="en-US" dirty="0" smtClean="0"/>
              <a:t>A parasitic relationship</a:t>
            </a:r>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Species Interactions</a:t>
            </a:r>
            <a:endParaRPr lang="en-US" dirty="0"/>
          </a:p>
        </p:txBody>
      </p:sp>
      <p:sp>
        <p:nvSpPr>
          <p:cNvPr id="3" name="Content Placeholder 2"/>
          <p:cNvSpPr>
            <a:spLocks noGrp="1"/>
          </p:cNvSpPr>
          <p:nvPr>
            <p:ph idx="1"/>
          </p:nvPr>
        </p:nvSpPr>
        <p:spPr/>
        <p:txBody>
          <a:bodyPr>
            <a:normAutofit lnSpcReduction="10000"/>
          </a:bodyPr>
          <a:lstStyle/>
          <a:p>
            <a:r>
              <a:rPr lang="en-US" dirty="0" smtClean="0"/>
              <a:t>External parasites:  </a:t>
            </a:r>
          </a:p>
          <a:p>
            <a:pPr lvl="1"/>
            <a:r>
              <a:rPr lang="en-US" sz="3200" b="1" dirty="0" err="1" smtClean="0">
                <a:solidFill>
                  <a:srgbClr val="FF0000"/>
                </a:solidFill>
              </a:rPr>
              <a:t>Ectoparasites</a:t>
            </a:r>
            <a:r>
              <a:rPr lang="en-US" sz="3200" b="1" dirty="0" smtClean="0">
                <a:solidFill>
                  <a:srgbClr val="FF0000"/>
                </a:solidFill>
              </a:rPr>
              <a:t>:</a:t>
            </a:r>
            <a:r>
              <a:rPr lang="en-US" sz="3200" dirty="0" smtClean="0"/>
              <a:t>  feed on exterior surface of an organism</a:t>
            </a:r>
          </a:p>
          <a:p>
            <a:pPr lvl="1"/>
            <a:r>
              <a:rPr lang="en-US" sz="3200" b="1" dirty="0" smtClean="0">
                <a:solidFill>
                  <a:srgbClr val="FF0000"/>
                </a:solidFill>
              </a:rPr>
              <a:t>Parasitoids:</a:t>
            </a:r>
            <a:r>
              <a:rPr lang="en-US" sz="3200" dirty="0" smtClean="0"/>
              <a:t>  insects that lay eggs on living hosts</a:t>
            </a:r>
          </a:p>
          <a:p>
            <a:pPr lvl="2"/>
            <a:r>
              <a:rPr lang="en-US" sz="3200" dirty="0" smtClean="0"/>
              <a:t>Wasp, whose larvae feed on the body of the host, killing it</a:t>
            </a:r>
          </a:p>
          <a:p>
            <a:r>
              <a:rPr lang="en-US" dirty="0" smtClean="0"/>
              <a:t>Parasitism benefits one species at the expense of another</a:t>
            </a:r>
          </a:p>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2060"/>
                </a:solidFill>
              </a:rPr>
              <a:t>Species Interactions</a:t>
            </a:r>
            <a:br>
              <a:rPr lang="en-US" dirty="0" smtClean="0">
                <a:solidFill>
                  <a:srgbClr val="002060"/>
                </a:solidFill>
              </a:rPr>
            </a:br>
            <a:r>
              <a:rPr lang="en-US" dirty="0" smtClean="0">
                <a:solidFill>
                  <a:srgbClr val="002060"/>
                </a:solidFill>
              </a:rPr>
              <a:t>Parasitic Plants</a:t>
            </a:r>
            <a:endParaRPr lang="en-US" dirty="0"/>
          </a:p>
        </p:txBody>
      </p:sp>
      <p:pic>
        <p:nvPicPr>
          <p:cNvPr id="4" name="Picture 5" descr="rav65819_56_19"/>
          <p:cNvPicPr>
            <a:picLocks noChangeAspect="1" noChangeArrowheads="1"/>
          </p:cNvPicPr>
          <p:nvPr/>
        </p:nvPicPr>
        <p:blipFill>
          <a:blip r:embed="rId2" cstate="print"/>
          <a:srcRect/>
          <a:stretch>
            <a:fillRect/>
          </a:stretch>
        </p:blipFill>
        <p:spPr bwMode="auto">
          <a:xfrm>
            <a:off x="2743200" y="1447800"/>
            <a:ext cx="3508375" cy="3219450"/>
          </a:xfrm>
          <a:prstGeom prst="rect">
            <a:avLst/>
          </a:prstGeom>
          <a:noFill/>
          <a:ln w="9525">
            <a:noFill/>
            <a:miter lim="800000"/>
            <a:headEnd/>
            <a:tailEnd/>
          </a:ln>
        </p:spPr>
      </p:pic>
      <p:sp>
        <p:nvSpPr>
          <p:cNvPr id="5" name="Rectangle 4"/>
          <p:cNvSpPr/>
          <p:nvPr/>
        </p:nvSpPr>
        <p:spPr>
          <a:xfrm>
            <a:off x="1905000" y="4419600"/>
            <a:ext cx="6019800" cy="2062103"/>
          </a:xfrm>
          <a:prstGeom prst="rect">
            <a:avLst/>
          </a:prstGeom>
        </p:spPr>
        <p:txBody>
          <a:bodyPr wrap="square">
            <a:spAutoFit/>
          </a:bodyPr>
          <a:lstStyle/>
          <a:p>
            <a:r>
              <a:rPr lang="en-US" sz="3200" dirty="0" smtClean="0"/>
              <a:t>External parasite:  the yellow vines are the flowering plant dodder, it is a parasite that obtains its food from the host plant it grows on</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2"/>
                </a:solidFill>
              </a:rPr>
              <a:t>Species Interactions</a:t>
            </a:r>
            <a:br>
              <a:rPr lang="en-US" b="1" dirty="0" smtClean="0">
                <a:solidFill>
                  <a:schemeClr val="tx2"/>
                </a:solidFill>
              </a:rPr>
            </a:br>
            <a:r>
              <a:rPr lang="en-US" b="1" dirty="0" smtClean="0">
                <a:solidFill>
                  <a:schemeClr val="tx2"/>
                </a:solidFill>
              </a:rPr>
              <a:t>Parasitic Plants</a:t>
            </a:r>
            <a:endParaRPr lang="en-US" b="1" dirty="0">
              <a:solidFill>
                <a:schemeClr val="tx2"/>
              </a:solidFill>
            </a:endParaRPr>
          </a:p>
        </p:txBody>
      </p:sp>
      <p:sp>
        <p:nvSpPr>
          <p:cNvPr id="3" name="Content Placeholder 2"/>
          <p:cNvSpPr>
            <a:spLocks noGrp="1"/>
          </p:cNvSpPr>
          <p:nvPr>
            <p:ph idx="1"/>
          </p:nvPr>
        </p:nvSpPr>
        <p:spPr>
          <a:xfrm>
            <a:off x="457200" y="1600200"/>
            <a:ext cx="8229600" cy="4952999"/>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Eastern Dwarf Mistletoe: Affects the Black Spruce trees from Maine to Minnesota.</a:t>
            </a:r>
          </a:p>
        </p:txBody>
      </p:sp>
      <p:pic>
        <p:nvPicPr>
          <p:cNvPr id="1026" name="Picture 2" descr="http://www.maine.gov/doc/mfs/mistl2.jpg"/>
          <p:cNvPicPr>
            <a:picLocks noChangeAspect="1" noChangeArrowheads="1"/>
          </p:cNvPicPr>
          <p:nvPr/>
        </p:nvPicPr>
        <p:blipFill>
          <a:blip r:embed="rId2" cstate="print"/>
          <a:srcRect/>
          <a:stretch>
            <a:fillRect/>
          </a:stretch>
        </p:blipFill>
        <p:spPr bwMode="auto">
          <a:xfrm>
            <a:off x="0" y="1447801"/>
            <a:ext cx="3286125" cy="2590800"/>
          </a:xfrm>
          <a:prstGeom prst="rect">
            <a:avLst/>
          </a:prstGeom>
          <a:noFill/>
        </p:spPr>
      </p:pic>
      <p:pic>
        <p:nvPicPr>
          <p:cNvPr id="1028" name="Picture 4" descr="http://www.toynutz.com/DwarfMistletoeOnJuniperCloseup.jpg"/>
          <p:cNvPicPr>
            <a:picLocks noChangeAspect="1" noChangeArrowheads="1"/>
          </p:cNvPicPr>
          <p:nvPr/>
        </p:nvPicPr>
        <p:blipFill>
          <a:blip r:embed="rId3" cstate="print"/>
          <a:srcRect/>
          <a:stretch>
            <a:fillRect/>
          </a:stretch>
        </p:blipFill>
        <p:spPr bwMode="auto">
          <a:xfrm>
            <a:off x="5943600" y="1371600"/>
            <a:ext cx="3048000" cy="2686051"/>
          </a:xfrm>
          <a:prstGeom prst="rect">
            <a:avLst/>
          </a:prstGeom>
          <a:noFill/>
        </p:spPr>
      </p:pic>
      <p:pic>
        <p:nvPicPr>
          <p:cNvPr id="1032" name="Picture 8" descr="http://www.maine.gov/doc/mfs/mistl1.jpg"/>
          <p:cNvPicPr>
            <a:picLocks noChangeAspect="1" noChangeArrowheads="1"/>
          </p:cNvPicPr>
          <p:nvPr/>
        </p:nvPicPr>
        <p:blipFill>
          <a:blip r:embed="rId4" cstate="print"/>
          <a:srcRect/>
          <a:stretch>
            <a:fillRect/>
          </a:stretch>
        </p:blipFill>
        <p:spPr bwMode="auto">
          <a:xfrm>
            <a:off x="3124200" y="3352800"/>
            <a:ext cx="2819400" cy="17526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Species Interactions</a:t>
            </a:r>
            <a:endParaRPr lang="en-US" dirty="0"/>
          </a:p>
        </p:txBody>
      </p:sp>
      <p:sp>
        <p:nvSpPr>
          <p:cNvPr id="4" name="Rectangle 3"/>
          <p:cNvSpPr/>
          <p:nvPr/>
        </p:nvSpPr>
        <p:spPr>
          <a:xfrm>
            <a:off x="609600" y="1828800"/>
            <a:ext cx="7315200" cy="3539430"/>
          </a:xfrm>
          <a:prstGeom prst="rect">
            <a:avLst/>
          </a:prstGeom>
        </p:spPr>
        <p:txBody>
          <a:bodyPr wrap="square">
            <a:spAutoFit/>
          </a:bodyPr>
          <a:lstStyle/>
          <a:p>
            <a:r>
              <a:rPr lang="en-US" sz="3200" dirty="0" smtClean="0"/>
              <a:t>Internal parasites</a:t>
            </a:r>
          </a:p>
          <a:p>
            <a:pPr lvl="1"/>
            <a:r>
              <a:rPr lang="en-US" sz="3200" b="1" dirty="0" err="1" smtClean="0">
                <a:solidFill>
                  <a:srgbClr val="FF0000"/>
                </a:solidFill>
              </a:rPr>
              <a:t>Endoparasites</a:t>
            </a:r>
            <a:r>
              <a:rPr lang="en-US" sz="3200" b="1" dirty="0" smtClean="0">
                <a:solidFill>
                  <a:srgbClr val="FF0000"/>
                </a:solidFill>
              </a:rPr>
              <a:t>:</a:t>
            </a:r>
            <a:r>
              <a:rPr lang="en-US" sz="3200" dirty="0" smtClean="0"/>
              <a:t>  live inside the host</a:t>
            </a:r>
          </a:p>
          <a:p>
            <a:pPr lvl="1"/>
            <a:r>
              <a:rPr lang="en-US" sz="3200" dirty="0" smtClean="0"/>
              <a:t>Extreme specialization by the parasite as to which host it invades</a:t>
            </a:r>
          </a:p>
          <a:p>
            <a:pPr lvl="1"/>
            <a:r>
              <a:rPr lang="en-US" sz="3200" dirty="0" smtClean="0"/>
              <a:t>Structure of the parasite may be simplified because of where it lives in its host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dirty="0" smtClean="0">
                <a:solidFill>
                  <a:srgbClr val="FF0000"/>
                </a:solidFill>
              </a:rPr>
              <a:t>Non-Symbiotic Relationships</a:t>
            </a:r>
          </a:p>
        </p:txBody>
      </p:sp>
      <p:sp>
        <p:nvSpPr>
          <p:cNvPr id="16387" name="Content Placeholder 2"/>
          <p:cNvSpPr>
            <a:spLocks noGrp="1"/>
          </p:cNvSpPr>
          <p:nvPr>
            <p:ph idx="1"/>
          </p:nvPr>
        </p:nvSpPr>
        <p:spPr/>
        <p:txBody>
          <a:bodyPr/>
          <a:lstStyle/>
          <a:p>
            <a:pPr eaLnBrk="1" hangingPunct="1"/>
            <a:r>
              <a:rPr lang="en-US" b="1" dirty="0" err="1" smtClean="0">
                <a:solidFill>
                  <a:srgbClr val="FF0000"/>
                </a:solidFill>
              </a:rPr>
              <a:t>Ammensalism</a:t>
            </a:r>
            <a:r>
              <a:rPr lang="en-US" dirty="0" smtClean="0"/>
              <a:t>: This is when one species affects another adversely but remains unaffected </a:t>
            </a:r>
          </a:p>
          <a:p>
            <a:pPr eaLnBrk="1" hangingPunct="1"/>
            <a:r>
              <a:rPr lang="en-US" b="1" dirty="0" smtClean="0">
                <a:solidFill>
                  <a:srgbClr val="FF0000"/>
                </a:solidFill>
              </a:rPr>
              <a:t>Proto-cooperation</a:t>
            </a:r>
            <a:r>
              <a:rPr lang="en-US" dirty="0" smtClean="0"/>
              <a:t>: This is a relationship where both organisms benefit from each other.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p:spPr>
        <p:txBody>
          <a:bodyPr>
            <a:normAutofit fontScale="90000"/>
          </a:bodyPr>
          <a:lstStyle/>
          <a:p>
            <a:pPr lvl="1" algn="ctr" rtl="0">
              <a:spcBef>
                <a:spcPct val="0"/>
              </a:spcBef>
            </a:pPr>
            <a:r>
              <a:rPr lang="en-US" sz="3600" dirty="0" smtClean="0">
                <a:solidFill>
                  <a:srgbClr val="002060"/>
                </a:solidFill>
              </a:rPr>
              <a:t>Species Interactions</a:t>
            </a:r>
            <a:r>
              <a:rPr lang="en-US" dirty="0" smtClean="0">
                <a:solidFill>
                  <a:srgbClr val="002060"/>
                </a:solidFill>
              </a:rPr>
              <a:t/>
            </a:r>
            <a:br>
              <a:rPr lang="en-US" dirty="0" smtClean="0">
                <a:solidFill>
                  <a:srgbClr val="002060"/>
                </a:solidFill>
              </a:rPr>
            </a:br>
            <a:r>
              <a:rPr lang="en-US" sz="2200" dirty="0" smtClean="0"/>
              <a:t>Many parasites have complex life cycles involving more than one host</a:t>
            </a:r>
            <a:r>
              <a:rPr lang="en-US" sz="3200" dirty="0" smtClean="0"/>
              <a:t/>
            </a:r>
            <a:br>
              <a:rPr lang="en-US" sz="3200" dirty="0" smtClean="0"/>
            </a:br>
            <a:endParaRPr lang="en-US" dirty="0">
              <a:solidFill>
                <a:srgbClr val="002060"/>
              </a:solidFill>
            </a:endParaRPr>
          </a:p>
        </p:txBody>
      </p:sp>
      <p:sp>
        <p:nvSpPr>
          <p:cNvPr id="3" name="Content Placeholder 2"/>
          <p:cNvSpPr>
            <a:spLocks noGrp="1"/>
          </p:cNvSpPr>
          <p:nvPr>
            <p:ph idx="1"/>
          </p:nvPr>
        </p:nvSpPr>
        <p:spPr>
          <a:xfrm>
            <a:off x="457200" y="1600200"/>
            <a:ext cx="6096000" cy="4525963"/>
          </a:xfrm>
        </p:spPr>
        <p:txBody>
          <a:bodyPr>
            <a:normAutofit lnSpcReduction="10000"/>
          </a:bodyPr>
          <a:lstStyle/>
          <a:p>
            <a:r>
              <a:rPr lang="en-US" i="1" dirty="0" err="1" smtClean="0"/>
              <a:t>Dicrocoelium</a:t>
            </a:r>
            <a:r>
              <a:rPr lang="en-US" i="1" dirty="0" smtClean="0"/>
              <a:t> </a:t>
            </a:r>
            <a:r>
              <a:rPr lang="en-US" i="1" dirty="0" err="1" smtClean="0"/>
              <a:t>dendriticum</a:t>
            </a:r>
            <a:r>
              <a:rPr lang="en-US" dirty="0" smtClean="0"/>
              <a:t> is a flatworm that lives in ants as an intermediate host with cattle as its definitive host</a:t>
            </a:r>
          </a:p>
          <a:p>
            <a:r>
              <a:rPr lang="en-US" dirty="0" smtClean="0"/>
              <a:t>To go from the ant to a cow it changes the behavior of the ant</a:t>
            </a:r>
          </a:p>
          <a:p>
            <a:r>
              <a:rPr lang="en-US" dirty="0" smtClean="0"/>
              <a:t>Causing the ant to climb to the top of a blade of grass to be eaten with the grass</a:t>
            </a:r>
          </a:p>
          <a:p>
            <a:endParaRPr lang="en-US" dirty="0"/>
          </a:p>
        </p:txBody>
      </p:sp>
      <p:pic>
        <p:nvPicPr>
          <p:cNvPr id="4" name="Picture 6" descr="rav65819_56_20"/>
          <p:cNvPicPr>
            <a:picLocks noChangeAspect="1" noChangeArrowheads="1"/>
          </p:cNvPicPr>
          <p:nvPr/>
        </p:nvPicPr>
        <p:blipFill>
          <a:blip r:embed="rId2" cstate="print"/>
          <a:srcRect/>
          <a:stretch>
            <a:fillRect/>
          </a:stretch>
        </p:blipFill>
        <p:spPr bwMode="auto">
          <a:xfrm>
            <a:off x="6546850" y="4060825"/>
            <a:ext cx="2597150" cy="2797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Species Interactions</a:t>
            </a:r>
            <a:endParaRPr lang="en-US" dirty="0">
              <a:solidFill>
                <a:srgbClr val="002060"/>
              </a:solidFill>
            </a:endParaRPr>
          </a:p>
        </p:txBody>
      </p:sp>
      <p:sp>
        <p:nvSpPr>
          <p:cNvPr id="3" name="Content Placeholder 2"/>
          <p:cNvSpPr>
            <a:spLocks noGrp="1"/>
          </p:cNvSpPr>
          <p:nvPr>
            <p:ph idx="1"/>
          </p:nvPr>
        </p:nvSpPr>
        <p:spPr/>
        <p:txBody>
          <a:bodyPr/>
          <a:lstStyle/>
          <a:p>
            <a:pPr>
              <a:lnSpc>
                <a:spcPct val="90000"/>
              </a:lnSpc>
            </a:pPr>
            <a:r>
              <a:rPr lang="en-US" b="1" dirty="0" smtClean="0">
                <a:solidFill>
                  <a:srgbClr val="FF0000"/>
                </a:solidFill>
              </a:rPr>
              <a:t>Keystone species:</a:t>
            </a:r>
            <a:r>
              <a:rPr lang="en-US" dirty="0" smtClean="0"/>
              <a:t>  species whose effects on the composition of communities are greater than one might expect based on their abundance</a:t>
            </a:r>
          </a:p>
          <a:p>
            <a:pPr>
              <a:lnSpc>
                <a:spcPct val="90000"/>
              </a:lnSpc>
            </a:pPr>
            <a:r>
              <a:rPr lang="en-US" dirty="0" smtClean="0"/>
              <a:t>Sea star predation on barnacles greatly alters the species richness of the marine community</a:t>
            </a:r>
          </a:p>
          <a:p>
            <a:pPr>
              <a:lnSpc>
                <a:spcPct val="90000"/>
              </a:lnSpc>
            </a:pPr>
            <a:r>
              <a:rPr lang="en-US" dirty="0" smtClean="0"/>
              <a:t>Keystone species can manipulate the environment in ways that create new habitats for other species</a:t>
            </a:r>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Species Interactions</a:t>
            </a:r>
            <a:endParaRPr lang="en-US" dirty="0">
              <a:solidFill>
                <a:srgbClr val="002060"/>
              </a:solidFill>
            </a:endParaRPr>
          </a:p>
        </p:txBody>
      </p:sp>
      <p:pic>
        <p:nvPicPr>
          <p:cNvPr id="4" name="Picture 5" descr="rav65819_56_23"/>
          <p:cNvPicPr>
            <a:picLocks noChangeAspect="1" noChangeArrowheads="1"/>
          </p:cNvPicPr>
          <p:nvPr/>
        </p:nvPicPr>
        <p:blipFill>
          <a:blip r:embed="rId2" cstate="print"/>
          <a:srcRect/>
          <a:stretch>
            <a:fillRect/>
          </a:stretch>
        </p:blipFill>
        <p:spPr bwMode="auto">
          <a:xfrm>
            <a:off x="2571750" y="1193800"/>
            <a:ext cx="4000500" cy="3602038"/>
          </a:xfrm>
          <a:prstGeom prst="rect">
            <a:avLst/>
          </a:prstGeom>
          <a:noFill/>
          <a:ln w="9525">
            <a:noFill/>
            <a:miter lim="800000"/>
            <a:headEnd/>
            <a:tailEnd/>
          </a:ln>
        </p:spPr>
      </p:pic>
      <p:sp>
        <p:nvSpPr>
          <p:cNvPr id="5" name="Rectangle 4"/>
          <p:cNvSpPr/>
          <p:nvPr/>
        </p:nvSpPr>
        <p:spPr>
          <a:xfrm>
            <a:off x="533400" y="4800600"/>
            <a:ext cx="8001000" cy="1754326"/>
          </a:xfrm>
          <a:prstGeom prst="rect">
            <a:avLst/>
          </a:prstGeom>
        </p:spPr>
        <p:txBody>
          <a:bodyPr wrap="square">
            <a:spAutoFit/>
          </a:bodyPr>
          <a:lstStyle/>
          <a:p>
            <a:r>
              <a:rPr lang="en-US" sz="3600" dirty="0" smtClean="0"/>
              <a:t>Beavers construct dams and transform flowing streams into ponds, creating new habitats for many plants and animals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Succession and Disturbance</a:t>
            </a:r>
            <a:endParaRPr lang="en-US" dirty="0"/>
          </a:p>
        </p:txBody>
      </p:sp>
      <p:sp>
        <p:nvSpPr>
          <p:cNvPr id="4" name="Rectangle 3"/>
          <p:cNvSpPr/>
          <p:nvPr/>
        </p:nvSpPr>
        <p:spPr>
          <a:xfrm>
            <a:off x="838200" y="1219200"/>
            <a:ext cx="7391400" cy="3046988"/>
          </a:xfrm>
          <a:prstGeom prst="rect">
            <a:avLst/>
          </a:prstGeom>
        </p:spPr>
        <p:txBody>
          <a:bodyPr wrap="square">
            <a:spAutoFit/>
          </a:bodyPr>
          <a:lstStyle/>
          <a:p>
            <a:r>
              <a:rPr lang="en-US" sz="3200" b="1" dirty="0" smtClean="0">
                <a:solidFill>
                  <a:srgbClr val="FF0000"/>
                </a:solidFill>
              </a:rPr>
              <a:t>Primary succession:</a:t>
            </a:r>
            <a:r>
              <a:rPr lang="en-US" sz="3200" dirty="0" smtClean="0"/>
              <a:t>  occurs on bare, lifeless substrate</a:t>
            </a:r>
          </a:p>
          <a:p>
            <a:pPr lvl="1"/>
            <a:r>
              <a:rPr lang="en-US" sz="3200" dirty="0" smtClean="0"/>
              <a:t>Open water</a:t>
            </a:r>
          </a:p>
          <a:p>
            <a:pPr lvl="1"/>
            <a:r>
              <a:rPr lang="en-US" sz="3200" dirty="0" smtClean="0"/>
              <a:t>Rocks</a:t>
            </a:r>
          </a:p>
          <a:p>
            <a:r>
              <a:rPr lang="en-US" sz="3200" dirty="0" smtClean="0"/>
              <a:t>Organisms gradually move into an are</a:t>
            </a:r>
            <a:r>
              <a:rPr lang="en-US" dirty="0" smtClean="0"/>
              <a:t>a and </a:t>
            </a:r>
            <a:r>
              <a:rPr lang="en-US" sz="3200" dirty="0" smtClean="0"/>
              <a:t>change its nature</a:t>
            </a:r>
          </a:p>
        </p:txBody>
      </p:sp>
      <p:pic>
        <p:nvPicPr>
          <p:cNvPr id="5" name="Picture 9" descr="rav65819_56_24b"/>
          <p:cNvPicPr>
            <a:picLocks noChangeAspect="1" noChangeArrowheads="1"/>
          </p:cNvPicPr>
          <p:nvPr/>
        </p:nvPicPr>
        <p:blipFill>
          <a:blip r:embed="rId2" cstate="print"/>
          <a:srcRect/>
          <a:stretch>
            <a:fillRect/>
          </a:stretch>
        </p:blipFill>
        <p:spPr bwMode="auto">
          <a:xfrm>
            <a:off x="533400" y="4419600"/>
            <a:ext cx="1966912" cy="1608137"/>
          </a:xfrm>
          <a:prstGeom prst="rect">
            <a:avLst/>
          </a:prstGeom>
          <a:noFill/>
          <a:ln w="9525">
            <a:noFill/>
            <a:miter lim="800000"/>
            <a:headEnd/>
            <a:tailEnd/>
          </a:ln>
        </p:spPr>
      </p:pic>
      <p:pic>
        <p:nvPicPr>
          <p:cNvPr id="6" name="Picture 10" descr="rav65819_56_24c"/>
          <p:cNvPicPr>
            <a:picLocks noChangeAspect="1" noChangeArrowheads="1"/>
          </p:cNvPicPr>
          <p:nvPr/>
        </p:nvPicPr>
        <p:blipFill>
          <a:blip r:embed="rId3" cstate="print"/>
          <a:srcRect/>
          <a:stretch>
            <a:fillRect/>
          </a:stretch>
        </p:blipFill>
        <p:spPr bwMode="auto">
          <a:xfrm>
            <a:off x="3200400" y="4419600"/>
            <a:ext cx="2036762" cy="1608137"/>
          </a:xfrm>
          <a:prstGeom prst="rect">
            <a:avLst/>
          </a:prstGeom>
          <a:noFill/>
          <a:ln w="9525">
            <a:noFill/>
            <a:miter lim="800000"/>
            <a:headEnd/>
            <a:tailEnd/>
          </a:ln>
        </p:spPr>
      </p:pic>
      <p:pic>
        <p:nvPicPr>
          <p:cNvPr id="7" name="Picture 8" descr="rav65819_56_24d"/>
          <p:cNvPicPr>
            <a:picLocks noChangeAspect="1" noChangeArrowheads="1"/>
          </p:cNvPicPr>
          <p:nvPr/>
        </p:nvPicPr>
        <p:blipFill>
          <a:blip r:embed="rId4" cstate="print"/>
          <a:srcRect/>
          <a:stretch>
            <a:fillRect/>
          </a:stretch>
        </p:blipFill>
        <p:spPr bwMode="auto">
          <a:xfrm>
            <a:off x="5638800" y="4419600"/>
            <a:ext cx="2011362" cy="1608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Biological Communities</a:t>
            </a:r>
            <a:endParaRPr lang="en-US" dirty="0">
              <a:solidFill>
                <a:schemeClr val="tx2"/>
              </a:solidFill>
            </a:endParaRPr>
          </a:p>
        </p:txBody>
      </p:sp>
      <p:sp>
        <p:nvSpPr>
          <p:cNvPr id="3" name="Content Placeholder 2"/>
          <p:cNvSpPr>
            <a:spLocks noGrp="1"/>
          </p:cNvSpPr>
          <p:nvPr>
            <p:ph idx="1"/>
          </p:nvPr>
        </p:nvSpPr>
        <p:spPr/>
        <p:txBody>
          <a:bodyPr/>
          <a:lstStyle/>
          <a:p>
            <a:r>
              <a:rPr lang="en-US" dirty="0" smtClean="0"/>
              <a:t>Two views of structure and functioning of communities</a:t>
            </a:r>
          </a:p>
          <a:p>
            <a:pPr lvl="1"/>
            <a:r>
              <a:rPr lang="en-US" b="1" dirty="0" smtClean="0">
                <a:solidFill>
                  <a:srgbClr val="FF0000"/>
                </a:solidFill>
              </a:rPr>
              <a:t>Individualistic concept:</a:t>
            </a:r>
            <a:r>
              <a:rPr lang="en-US" dirty="0" smtClean="0"/>
              <a:t>  H.A. Gleason; a community is nothing more than an aggregation of species that happen to occur together at one place</a:t>
            </a:r>
          </a:p>
          <a:p>
            <a:pPr lvl="1"/>
            <a:r>
              <a:rPr lang="en-US" b="1" dirty="0" smtClean="0">
                <a:solidFill>
                  <a:srgbClr val="FF0000"/>
                </a:solidFill>
              </a:rPr>
              <a:t>Holistic concept: </a:t>
            </a:r>
            <a:r>
              <a:rPr lang="en-US" dirty="0" smtClean="0"/>
              <a:t> F.E. Clements:  a community is an integrated unit; </a:t>
            </a:r>
            <a:r>
              <a:rPr lang="en-US" dirty="0" err="1" smtClean="0"/>
              <a:t>superorganism</a:t>
            </a:r>
            <a:r>
              <a:rPr lang="en-US" dirty="0" smtClean="0"/>
              <a:t>-more than the sum of its parts</a:t>
            </a:r>
          </a:p>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Succession and Disturbance</a:t>
            </a:r>
            <a:endParaRPr lang="en-US" dirty="0"/>
          </a:p>
        </p:txBody>
      </p:sp>
      <p:sp>
        <p:nvSpPr>
          <p:cNvPr id="3" name="Content Placeholder 2"/>
          <p:cNvSpPr>
            <a:spLocks noGrp="1"/>
          </p:cNvSpPr>
          <p:nvPr>
            <p:ph idx="1"/>
          </p:nvPr>
        </p:nvSpPr>
        <p:spPr/>
        <p:txBody>
          <a:bodyPr/>
          <a:lstStyle/>
          <a:p>
            <a:pPr>
              <a:lnSpc>
                <a:spcPct val="90000"/>
              </a:lnSpc>
            </a:pPr>
            <a:r>
              <a:rPr lang="en-US" b="1" dirty="0" smtClean="0">
                <a:solidFill>
                  <a:srgbClr val="FF0000"/>
                </a:solidFill>
              </a:rPr>
              <a:t>Secondary succession:</a:t>
            </a:r>
            <a:r>
              <a:rPr lang="en-US" dirty="0" smtClean="0"/>
              <a:t>  occurs in areas where an existing community has been disturbed but organisms still remain</a:t>
            </a:r>
          </a:p>
          <a:p>
            <a:pPr lvl="1">
              <a:lnSpc>
                <a:spcPct val="90000"/>
              </a:lnSpc>
            </a:pPr>
            <a:r>
              <a:rPr lang="en-US" dirty="0" smtClean="0"/>
              <a:t>Example:  field left uncultivated</a:t>
            </a:r>
          </a:p>
          <a:p>
            <a:pPr lvl="1">
              <a:lnSpc>
                <a:spcPct val="90000"/>
              </a:lnSpc>
            </a:pPr>
            <a:r>
              <a:rPr lang="en-US" dirty="0" smtClean="0"/>
              <a:t>Forest after a fire</a:t>
            </a:r>
          </a:p>
          <a:p>
            <a:pPr>
              <a:lnSpc>
                <a:spcPct val="90000"/>
              </a:lnSpc>
            </a:pPr>
            <a:r>
              <a:rPr lang="en-US" dirty="0" smtClean="0"/>
              <a:t>Succession happens because species alter the habitat and the resources available in ways that favor other species entering the habitat</a:t>
            </a:r>
          </a:p>
          <a:p>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Succession and Disturbance</a:t>
            </a:r>
            <a:endParaRPr lang="en-US" dirty="0"/>
          </a:p>
        </p:txBody>
      </p:sp>
      <p:pic>
        <p:nvPicPr>
          <p:cNvPr id="4" name="Picture 9" descr="rav65819_56_25a"/>
          <p:cNvPicPr>
            <a:picLocks noChangeAspect="1" noChangeArrowheads="1"/>
          </p:cNvPicPr>
          <p:nvPr/>
        </p:nvPicPr>
        <p:blipFill>
          <a:blip r:embed="rId2" cstate="print"/>
          <a:srcRect/>
          <a:stretch>
            <a:fillRect/>
          </a:stretch>
        </p:blipFill>
        <p:spPr bwMode="auto">
          <a:xfrm>
            <a:off x="406400" y="1128713"/>
            <a:ext cx="4035425" cy="4584700"/>
          </a:xfrm>
          <a:prstGeom prst="rect">
            <a:avLst/>
          </a:prstGeom>
          <a:noFill/>
          <a:ln w="9525">
            <a:noFill/>
            <a:miter lim="800000"/>
            <a:headEnd/>
            <a:tailEnd/>
          </a:ln>
        </p:spPr>
      </p:pic>
      <p:pic>
        <p:nvPicPr>
          <p:cNvPr id="5" name="Picture 8" descr="rav65819_56_25b"/>
          <p:cNvPicPr>
            <a:picLocks noChangeAspect="1" noChangeArrowheads="1"/>
          </p:cNvPicPr>
          <p:nvPr/>
        </p:nvPicPr>
        <p:blipFill>
          <a:blip r:embed="rId3" cstate="print"/>
          <a:srcRect/>
          <a:stretch>
            <a:fillRect/>
          </a:stretch>
        </p:blipFill>
        <p:spPr bwMode="auto">
          <a:xfrm>
            <a:off x="4724400" y="1295400"/>
            <a:ext cx="4044950" cy="4184650"/>
          </a:xfrm>
          <a:prstGeom prst="rect">
            <a:avLst/>
          </a:prstGeom>
          <a:noFill/>
          <a:ln w="9525">
            <a:noFill/>
            <a:miter lim="800000"/>
            <a:headEnd/>
            <a:tailEnd/>
          </a:ln>
        </p:spPr>
      </p:pic>
      <p:sp>
        <p:nvSpPr>
          <p:cNvPr id="6" name="Rectangle 5"/>
          <p:cNvSpPr/>
          <p:nvPr/>
        </p:nvSpPr>
        <p:spPr>
          <a:xfrm>
            <a:off x="1524000" y="5867400"/>
            <a:ext cx="6477000" cy="584775"/>
          </a:xfrm>
          <a:prstGeom prst="rect">
            <a:avLst/>
          </a:prstGeom>
        </p:spPr>
        <p:txBody>
          <a:bodyPr wrap="square">
            <a:spAutoFit/>
          </a:bodyPr>
          <a:lstStyle/>
          <a:p>
            <a:pPr algn="ctr"/>
            <a:r>
              <a:rPr lang="en-US" sz="3200" dirty="0" smtClean="0"/>
              <a:t>Succession after a volcanic eruption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Succession and Disturbance</a:t>
            </a:r>
            <a:endParaRPr lang="en-US" dirty="0"/>
          </a:p>
        </p:txBody>
      </p:sp>
      <p:sp>
        <p:nvSpPr>
          <p:cNvPr id="3" name="Content Placeholder 2"/>
          <p:cNvSpPr>
            <a:spLocks noGrp="1"/>
          </p:cNvSpPr>
          <p:nvPr>
            <p:ph idx="1"/>
          </p:nvPr>
        </p:nvSpPr>
        <p:spPr/>
        <p:txBody>
          <a:bodyPr/>
          <a:lstStyle/>
          <a:p>
            <a:r>
              <a:rPr lang="en-US" dirty="0" smtClean="0"/>
              <a:t>Communities are constantly changing as a result of</a:t>
            </a:r>
          </a:p>
          <a:p>
            <a:pPr lvl="1"/>
            <a:r>
              <a:rPr lang="en-US" dirty="0" smtClean="0">
                <a:solidFill>
                  <a:srgbClr val="C00000"/>
                </a:solidFill>
              </a:rPr>
              <a:t>Climatic changes</a:t>
            </a:r>
          </a:p>
          <a:p>
            <a:pPr lvl="1"/>
            <a:r>
              <a:rPr lang="en-US" dirty="0" smtClean="0">
                <a:solidFill>
                  <a:srgbClr val="C00000"/>
                </a:solidFill>
              </a:rPr>
              <a:t>Species invasions</a:t>
            </a:r>
          </a:p>
          <a:p>
            <a:pPr lvl="1"/>
            <a:r>
              <a:rPr lang="en-US" dirty="0" smtClean="0">
                <a:solidFill>
                  <a:srgbClr val="C00000"/>
                </a:solidFill>
              </a:rPr>
              <a:t>Disturbance events</a:t>
            </a:r>
          </a:p>
          <a:p>
            <a:r>
              <a:rPr lang="en-US" dirty="0" smtClean="0"/>
              <a:t>Non-equilibrium models that emphasize change rather than stability are used to study communities and ecosystems</a:t>
            </a:r>
          </a:p>
        </p:txBody>
      </p:sp>
      <p:pic>
        <p:nvPicPr>
          <p:cNvPr id="4" name="Picture 5" descr="rav65819_56_24d"/>
          <p:cNvPicPr>
            <a:picLocks noChangeAspect="1" noChangeArrowheads="1"/>
          </p:cNvPicPr>
          <p:nvPr/>
        </p:nvPicPr>
        <p:blipFill>
          <a:blip r:embed="rId2" cstate="print"/>
          <a:srcRect/>
          <a:stretch>
            <a:fillRect/>
          </a:stretch>
        </p:blipFill>
        <p:spPr bwMode="auto">
          <a:xfrm>
            <a:off x="4953000" y="2133600"/>
            <a:ext cx="2819400" cy="22606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2"/>
                </a:solidFill>
              </a:rPr>
              <a:t>Dynamics of Ecosystems</a:t>
            </a:r>
            <a:r>
              <a:rPr lang="en-US" sz="4000" b="1" dirty="0" smtClean="0">
                <a:solidFill>
                  <a:schemeClr val="tx2"/>
                </a:solidFill>
              </a:rPr>
              <a:t/>
            </a:r>
            <a:br>
              <a:rPr lang="en-US" sz="4000" b="1" dirty="0" smtClean="0">
                <a:solidFill>
                  <a:schemeClr val="tx2"/>
                </a:solidFill>
              </a:rPr>
            </a:br>
            <a:r>
              <a:rPr lang="en-US" sz="3200" b="1" dirty="0" smtClean="0">
                <a:solidFill>
                  <a:schemeClr val="tx2"/>
                </a:solidFill>
              </a:rPr>
              <a:t>Chapter 55</a:t>
            </a:r>
            <a:endParaRPr lang="en-US" b="1" dirty="0">
              <a:solidFill>
                <a:schemeClr val="tx2"/>
              </a:solidFill>
            </a:endParaRPr>
          </a:p>
        </p:txBody>
      </p:sp>
      <p:pic>
        <p:nvPicPr>
          <p:cNvPr id="4" name="Picture 5" descr="rav65819_CO_57"/>
          <p:cNvPicPr>
            <a:picLocks noChangeAspect="1" noChangeArrowheads="1"/>
          </p:cNvPicPr>
          <p:nvPr/>
        </p:nvPicPr>
        <p:blipFill>
          <a:blip r:embed="rId2" cstate="print"/>
          <a:srcRect/>
          <a:stretch>
            <a:fillRect/>
          </a:stretch>
        </p:blipFill>
        <p:spPr bwMode="auto">
          <a:xfrm>
            <a:off x="3195638" y="2438400"/>
            <a:ext cx="2752725" cy="4191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Biogeochemical Cycles</a:t>
            </a:r>
            <a:endParaRPr lang="en-US" b="1" dirty="0">
              <a:solidFill>
                <a:schemeClr val="tx2"/>
              </a:solidFill>
            </a:endParaRPr>
          </a:p>
        </p:txBody>
      </p:sp>
      <p:sp>
        <p:nvSpPr>
          <p:cNvPr id="3" name="Content Placeholder 2"/>
          <p:cNvSpPr>
            <a:spLocks noGrp="1"/>
          </p:cNvSpPr>
          <p:nvPr>
            <p:ph idx="1"/>
          </p:nvPr>
        </p:nvSpPr>
        <p:spPr/>
        <p:txBody>
          <a:bodyPr/>
          <a:lstStyle/>
          <a:p>
            <a:pPr>
              <a:lnSpc>
                <a:spcPct val="90000"/>
              </a:lnSpc>
            </a:pPr>
            <a:r>
              <a:rPr lang="en-US" b="1" dirty="0" smtClean="0">
                <a:solidFill>
                  <a:srgbClr val="FF0000"/>
                </a:solidFill>
              </a:rPr>
              <a:t>Ecosystem: </a:t>
            </a:r>
            <a:r>
              <a:rPr lang="en-US" dirty="0" smtClean="0"/>
              <a:t> includes all the organisms that live in a particular place, plus the </a:t>
            </a:r>
            <a:r>
              <a:rPr lang="en-US" dirty="0" err="1" smtClean="0"/>
              <a:t>abiotic</a:t>
            </a:r>
            <a:r>
              <a:rPr lang="en-US" dirty="0" smtClean="0"/>
              <a:t> environment in which they live and interact</a:t>
            </a:r>
          </a:p>
          <a:p>
            <a:pPr>
              <a:lnSpc>
                <a:spcPct val="90000"/>
              </a:lnSpc>
            </a:pPr>
            <a:r>
              <a:rPr lang="en-US" dirty="0" smtClean="0"/>
              <a:t>Biological processing of matter:  cycling of atoms in the environment and in living organisms</a:t>
            </a:r>
          </a:p>
          <a:p>
            <a:pPr>
              <a:lnSpc>
                <a:spcPct val="90000"/>
              </a:lnSpc>
            </a:pPr>
            <a:r>
              <a:rPr lang="en-US" b="1" dirty="0" smtClean="0">
                <a:solidFill>
                  <a:srgbClr val="FF0000"/>
                </a:solidFill>
              </a:rPr>
              <a:t>Biogeochemical cycles: </a:t>
            </a:r>
            <a:r>
              <a:rPr lang="en-US" dirty="0" smtClean="0"/>
              <a:t> chemicals moving through ecosystems; biotic and </a:t>
            </a:r>
            <a:r>
              <a:rPr lang="en-US" dirty="0" err="1" smtClean="0"/>
              <a:t>abiotic</a:t>
            </a:r>
            <a:endParaRPr lang="en-US" dirty="0" smtClean="0"/>
          </a:p>
          <a:p>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Biogeochemical Cycles</a:t>
            </a:r>
            <a:endParaRPr lang="en-US" b="1" dirty="0">
              <a:solidFill>
                <a:schemeClr val="tx2"/>
              </a:solidFill>
            </a:endParaRPr>
          </a:p>
        </p:txBody>
      </p:sp>
      <p:sp>
        <p:nvSpPr>
          <p:cNvPr id="3" name="Content Placeholder 2"/>
          <p:cNvSpPr>
            <a:spLocks noGrp="1"/>
          </p:cNvSpPr>
          <p:nvPr>
            <p:ph idx="1"/>
          </p:nvPr>
        </p:nvSpPr>
        <p:spPr/>
        <p:txBody>
          <a:bodyPr/>
          <a:lstStyle/>
          <a:p>
            <a:r>
              <a:rPr lang="en-US" dirty="0" smtClean="0">
                <a:solidFill>
                  <a:srgbClr val="C00000"/>
                </a:solidFill>
              </a:rPr>
              <a:t>Carbon</a:t>
            </a:r>
            <a:r>
              <a:rPr lang="en-US" dirty="0" smtClean="0"/>
              <a:t> is a major constituent of the bodies of organisms:</a:t>
            </a:r>
          </a:p>
          <a:p>
            <a:pPr lvl="1"/>
            <a:r>
              <a:rPr lang="en-US" dirty="0" smtClean="0"/>
              <a:t>~20% of weight of human body is carbon</a:t>
            </a:r>
          </a:p>
          <a:p>
            <a:pPr lvl="1"/>
            <a:r>
              <a:rPr lang="en-US" dirty="0" smtClean="0"/>
              <a:t>Makes up 0.03% volume of the atmosphere; 750 billion metric tons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00000"/>
                </a:solidFill>
              </a:rPr>
              <a:t>The carbon cycle</a:t>
            </a:r>
            <a:br>
              <a:rPr lang="en-US" dirty="0" smtClean="0">
                <a:solidFill>
                  <a:srgbClr val="C00000"/>
                </a:solidFill>
              </a:rPr>
            </a:br>
            <a:endParaRPr lang="en-US" dirty="0">
              <a:solidFill>
                <a:srgbClr val="C00000"/>
              </a:solidFill>
            </a:endParaRPr>
          </a:p>
        </p:txBody>
      </p:sp>
      <p:pic>
        <p:nvPicPr>
          <p:cNvPr id="4" name="Picture 7" descr="rav65819_57_01"/>
          <p:cNvPicPr>
            <a:picLocks noChangeAspect="1" noChangeArrowheads="1"/>
          </p:cNvPicPr>
          <p:nvPr/>
        </p:nvPicPr>
        <p:blipFill>
          <a:blip r:embed="rId2" cstate="print"/>
          <a:srcRect/>
          <a:stretch>
            <a:fillRect/>
          </a:stretch>
        </p:blipFill>
        <p:spPr bwMode="auto">
          <a:xfrm>
            <a:off x="990600" y="1600200"/>
            <a:ext cx="6705600" cy="4613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The carbon cycle</a:t>
            </a:r>
            <a:endParaRPr lang="en-US" dirty="0"/>
          </a:p>
        </p:txBody>
      </p:sp>
      <p:sp>
        <p:nvSpPr>
          <p:cNvPr id="3" name="Content Placeholder 2"/>
          <p:cNvSpPr>
            <a:spLocks noGrp="1"/>
          </p:cNvSpPr>
          <p:nvPr>
            <p:ph idx="1"/>
          </p:nvPr>
        </p:nvSpPr>
        <p:spPr/>
        <p:txBody>
          <a:bodyPr/>
          <a:lstStyle/>
          <a:p>
            <a:r>
              <a:rPr lang="en-US" b="1" dirty="0" smtClean="0">
                <a:solidFill>
                  <a:srgbClr val="FF0000"/>
                </a:solidFill>
              </a:rPr>
              <a:t>Carbon fixation:</a:t>
            </a:r>
            <a:r>
              <a:rPr lang="en-US" dirty="0" smtClean="0"/>
              <a:t>  metabolic reactions that make nongaseous compounds from gaseous ones</a:t>
            </a:r>
          </a:p>
          <a:p>
            <a:r>
              <a:rPr lang="en-US" dirty="0" smtClean="0"/>
              <a:t>In aquatic systems inorganic carbon is present in water as dissolved CO</a:t>
            </a:r>
            <a:r>
              <a:rPr lang="en-US" baseline="-25000" dirty="0" smtClean="0"/>
              <a:t>2</a:t>
            </a:r>
            <a:r>
              <a:rPr lang="en-US" dirty="0" smtClean="0"/>
              <a:t> and as HCO</a:t>
            </a:r>
            <a:r>
              <a:rPr lang="en-US" baseline="-25000" dirty="0" smtClean="0"/>
              <a:t>3</a:t>
            </a:r>
            <a:r>
              <a:rPr lang="en-US" baseline="30000" dirty="0" smtClean="0"/>
              <a:t>-</a:t>
            </a:r>
            <a:r>
              <a:rPr lang="en-US" dirty="0" smtClean="0"/>
              <a:t> ions</a:t>
            </a:r>
          </a:p>
          <a:p>
            <a:r>
              <a:rPr lang="en-US" dirty="0" smtClean="0"/>
              <a:t>CO</a:t>
            </a:r>
            <a:r>
              <a:rPr lang="en-US" baseline="-25000" dirty="0" smtClean="0"/>
              <a:t>2</a:t>
            </a:r>
            <a:r>
              <a:rPr lang="en-US" dirty="0" smtClean="0"/>
              <a:t> is used by algae and aquatic plants for photosynthesis</a:t>
            </a:r>
          </a:p>
          <a:p>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C00000"/>
                </a:solidFill>
              </a:rPr>
              <a:t>The carbon cycle</a:t>
            </a:r>
            <a:br>
              <a:rPr lang="en-US" sz="3600" dirty="0" smtClean="0">
                <a:solidFill>
                  <a:srgbClr val="C00000"/>
                </a:solidFill>
              </a:rPr>
            </a:br>
            <a:r>
              <a:rPr lang="en-US" sz="3600" dirty="0" smtClean="0">
                <a:solidFill>
                  <a:srgbClr val="C00000"/>
                </a:solidFill>
              </a:rPr>
              <a:t>and Photosynthesis</a:t>
            </a:r>
            <a:endParaRPr lang="en-US" sz="3600" dirty="0"/>
          </a:p>
        </p:txBody>
      </p:sp>
      <p:sp>
        <p:nvSpPr>
          <p:cNvPr id="3" name="Content Placeholder 2"/>
          <p:cNvSpPr>
            <a:spLocks noGrp="1"/>
          </p:cNvSpPr>
          <p:nvPr>
            <p:ph idx="1"/>
          </p:nvPr>
        </p:nvSpPr>
        <p:spPr>
          <a:xfrm>
            <a:off x="457200" y="1600200"/>
            <a:ext cx="8153400" cy="2971800"/>
          </a:xfrm>
        </p:spPr>
        <p:txBody>
          <a:bodyPr>
            <a:normAutofit/>
          </a:bodyPr>
          <a:lstStyle/>
          <a:p>
            <a:r>
              <a:rPr lang="en-US" dirty="0" smtClean="0"/>
              <a:t>6CO</a:t>
            </a:r>
            <a:r>
              <a:rPr lang="en-US" baseline="-25000" dirty="0" smtClean="0"/>
              <a:t>2</a:t>
            </a:r>
            <a:r>
              <a:rPr lang="en-US" dirty="0" smtClean="0"/>
              <a:t>  +  12H</a:t>
            </a:r>
            <a:r>
              <a:rPr lang="en-US" baseline="-25000" dirty="0" smtClean="0"/>
              <a:t>2</a:t>
            </a:r>
            <a:r>
              <a:rPr lang="en-US" dirty="0" smtClean="0"/>
              <a:t>O  →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+ 6H</a:t>
            </a:r>
            <a:r>
              <a:rPr lang="en-US" baseline="-25000" dirty="0" smtClean="0"/>
              <a:t>2</a:t>
            </a:r>
            <a:r>
              <a:rPr lang="en-US" dirty="0" smtClean="0"/>
              <a:t>O + 6O</a:t>
            </a:r>
            <a:r>
              <a:rPr lang="en-US" baseline="-25000" dirty="0" smtClean="0"/>
              <a:t>2</a:t>
            </a:r>
            <a:endParaRPr lang="en-US" dirty="0" smtClean="0"/>
          </a:p>
          <a:p>
            <a:pPr>
              <a:buNone/>
            </a:pPr>
            <a:r>
              <a:rPr lang="en-US" dirty="0" smtClean="0"/>
              <a:t>			            </a:t>
            </a:r>
            <a:r>
              <a:rPr lang="en-US" dirty="0" smtClean="0">
                <a:solidFill>
                  <a:schemeClr val="tx2"/>
                </a:solidFill>
              </a:rPr>
              <a:t>Dark Reaction</a:t>
            </a:r>
            <a:r>
              <a:rPr lang="en-US" dirty="0" smtClean="0"/>
              <a:t>	</a:t>
            </a:r>
          </a:p>
          <a:p>
            <a:pPr>
              <a:buNone/>
            </a:pPr>
            <a:r>
              <a:rPr lang="en-US" dirty="0" smtClean="0"/>
              <a:t>							</a:t>
            </a:r>
            <a:r>
              <a:rPr lang="en-US" dirty="0" smtClean="0">
                <a:solidFill>
                  <a:srgbClr val="C00000"/>
                </a:solidFill>
              </a:rPr>
              <a:t>Light Reaction</a:t>
            </a:r>
          </a:p>
        </p:txBody>
      </p:sp>
      <p:cxnSp>
        <p:nvCxnSpPr>
          <p:cNvPr id="6" name="Straight Arrow Connector 5"/>
          <p:cNvCxnSpPr>
            <a:endCxn id="7" idx="3"/>
          </p:cNvCxnSpPr>
          <p:nvPr/>
        </p:nvCxnSpPr>
        <p:spPr>
          <a:xfrm>
            <a:off x="3048000" y="2743200"/>
            <a:ext cx="4343400" cy="179070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7" name="Down Arrow 6"/>
          <p:cNvSpPr/>
          <p:nvPr/>
        </p:nvSpPr>
        <p:spPr>
          <a:xfrm>
            <a:off x="7315200" y="3276600"/>
            <a:ext cx="76200" cy="1295400"/>
          </a:xfrm>
          <a:prstGeom prst="down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endCxn id="11" idx="2"/>
          </p:cNvCxnSpPr>
          <p:nvPr/>
        </p:nvCxnSpPr>
        <p:spPr>
          <a:xfrm>
            <a:off x="1295400" y="2667000"/>
            <a:ext cx="3619500" cy="160020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1" name="Down Arrow 10"/>
          <p:cNvSpPr/>
          <p:nvPr/>
        </p:nvSpPr>
        <p:spPr>
          <a:xfrm>
            <a:off x="4876800" y="2743200"/>
            <a:ext cx="76200" cy="1524000"/>
          </a:xfrm>
          <a:prstGeom prst="downArrow">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35" y="3657600"/>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2"/>
                </a:solidFill>
              </a:rPr>
              <a:t>Carbon Cycle </a:t>
            </a:r>
            <a:br>
              <a:rPr lang="en-US" dirty="0" smtClean="0">
                <a:solidFill>
                  <a:schemeClr val="tx2"/>
                </a:solidFill>
              </a:rPr>
            </a:br>
            <a:r>
              <a:rPr lang="en-US" dirty="0" smtClean="0">
                <a:solidFill>
                  <a:srgbClr val="FF0000"/>
                </a:solidFill>
              </a:rPr>
              <a:t>Respiration</a:t>
            </a:r>
            <a:r>
              <a:rPr lang="en-US" dirty="0" smtClean="0"/>
              <a:t> </a:t>
            </a:r>
            <a:endParaRPr lang="en-US" dirty="0"/>
          </a:p>
        </p:txBody>
      </p:sp>
      <p:sp>
        <p:nvSpPr>
          <p:cNvPr id="3" name="Content Placeholder 2"/>
          <p:cNvSpPr>
            <a:spLocks noGrp="1"/>
          </p:cNvSpPr>
          <p:nvPr>
            <p:ph idx="1"/>
          </p:nvPr>
        </p:nvSpPr>
        <p:spPr/>
        <p:txBody>
          <a:bodyPr/>
          <a:lstStyle/>
          <a:p>
            <a:r>
              <a:rPr lang="en-US" b="1" u="sng" dirty="0" smtClean="0">
                <a:solidFill>
                  <a:srgbClr val="FF0000"/>
                </a:solidFill>
              </a:rPr>
              <a:t>Respiration</a:t>
            </a:r>
            <a:r>
              <a:rPr lang="en-US" dirty="0" smtClean="0"/>
              <a:t>: The process of Breaking down Glucose to release energy and form ATP.</a:t>
            </a:r>
          </a:p>
          <a:p>
            <a:r>
              <a:rPr lang="en-US" dirty="0" smtClean="0"/>
              <a:t>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+ 6H</a:t>
            </a:r>
            <a:r>
              <a:rPr lang="en-US" baseline="-25000" dirty="0" smtClean="0"/>
              <a:t>2</a:t>
            </a:r>
            <a:r>
              <a:rPr lang="en-US" dirty="0" smtClean="0"/>
              <a:t>O + 6O</a:t>
            </a:r>
            <a:r>
              <a:rPr lang="en-US" baseline="-25000" dirty="0" smtClean="0"/>
              <a:t>2</a:t>
            </a:r>
            <a:r>
              <a:rPr lang="en-US" dirty="0" smtClean="0"/>
              <a:t> → 6CO</a:t>
            </a:r>
            <a:r>
              <a:rPr lang="en-US" baseline="-25000" dirty="0" smtClean="0"/>
              <a:t>2</a:t>
            </a:r>
            <a:r>
              <a:rPr lang="en-US" dirty="0" smtClean="0"/>
              <a:t>  +  12H</a:t>
            </a:r>
            <a:r>
              <a:rPr lang="en-US" baseline="-25000" dirty="0" smtClean="0"/>
              <a:t>2</a:t>
            </a:r>
            <a:r>
              <a:rPr lang="en-US" dirty="0" smtClean="0"/>
              <a:t>O</a:t>
            </a:r>
          </a:p>
          <a:p>
            <a:r>
              <a:rPr lang="en-US" dirty="0" smtClean="0"/>
              <a:t>Two parts to Respiration:</a:t>
            </a:r>
            <a:r>
              <a:rPr lang="en-US" dirty="0"/>
              <a:t> </a:t>
            </a:r>
            <a:endParaRPr lang="en-US" dirty="0" smtClean="0"/>
          </a:p>
          <a:p>
            <a:r>
              <a:rPr lang="en-US" dirty="0" smtClean="0"/>
              <a:t>1 . </a:t>
            </a:r>
            <a:r>
              <a:rPr lang="en-US" dirty="0" err="1" smtClean="0"/>
              <a:t>Glycolysis</a:t>
            </a:r>
            <a:r>
              <a:rPr lang="en-US" dirty="0" smtClean="0"/>
              <a:t> 2. Fermentation Alcohol or Lactic Acid.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Biological Communities</a:t>
            </a:r>
            <a:endParaRPr lang="en-US" dirty="0"/>
          </a:p>
        </p:txBody>
      </p:sp>
      <p:sp>
        <p:nvSpPr>
          <p:cNvPr id="3" name="Content Placeholder 2"/>
          <p:cNvSpPr>
            <a:spLocks noGrp="1"/>
          </p:cNvSpPr>
          <p:nvPr>
            <p:ph idx="1"/>
          </p:nvPr>
        </p:nvSpPr>
        <p:spPr>
          <a:xfrm>
            <a:off x="457200" y="1600200"/>
            <a:ext cx="4572000" cy="4525963"/>
          </a:xfrm>
        </p:spPr>
        <p:txBody>
          <a:bodyPr>
            <a:normAutofit fontScale="92500"/>
          </a:bodyPr>
          <a:lstStyle/>
          <a:p>
            <a:pPr algn="ctr">
              <a:lnSpc>
                <a:spcPct val="90000"/>
              </a:lnSpc>
              <a:buNone/>
            </a:pPr>
            <a:r>
              <a:rPr lang="en-US" dirty="0" smtClean="0"/>
              <a:t>Most ecologists today favor</a:t>
            </a:r>
          </a:p>
          <a:p>
            <a:pPr algn="ctr">
              <a:lnSpc>
                <a:spcPct val="90000"/>
              </a:lnSpc>
              <a:buNone/>
            </a:pPr>
            <a:r>
              <a:rPr lang="en-US" dirty="0" smtClean="0"/>
              <a:t>the individualistic concept</a:t>
            </a:r>
          </a:p>
          <a:p>
            <a:pPr>
              <a:lnSpc>
                <a:spcPct val="90000"/>
              </a:lnSpc>
            </a:pPr>
            <a:r>
              <a:rPr lang="en-US" dirty="0" smtClean="0"/>
              <a:t>In communities, species respond independently to changing environmental conditions</a:t>
            </a:r>
          </a:p>
          <a:p>
            <a:pPr>
              <a:lnSpc>
                <a:spcPct val="90000"/>
              </a:lnSpc>
            </a:pPr>
            <a:r>
              <a:rPr lang="en-US" dirty="0" smtClean="0"/>
              <a:t>Community composition changes gradually across landscapes</a:t>
            </a:r>
          </a:p>
          <a:p>
            <a:endParaRPr lang="en-US" dirty="0"/>
          </a:p>
        </p:txBody>
      </p:sp>
      <p:pic>
        <p:nvPicPr>
          <p:cNvPr id="4" name="Picture 5" descr="rav65819_56_01"/>
          <p:cNvPicPr>
            <a:picLocks noChangeAspect="1" noChangeArrowheads="1"/>
          </p:cNvPicPr>
          <p:nvPr/>
        </p:nvPicPr>
        <p:blipFill>
          <a:blip r:embed="rId2" cstate="print"/>
          <a:srcRect/>
          <a:stretch>
            <a:fillRect/>
          </a:stretch>
        </p:blipFill>
        <p:spPr bwMode="auto">
          <a:xfrm>
            <a:off x="5029200" y="2057400"/>
            <a:ext cx="38354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rav65819_08_17"/>
          <p:cNvPicPr>
            <a:picLocks noChangeAspect="1" noChangeArrowheads="1"/>
          </p:cNvPicPr>
          <p:nvPr/>
        </p:nvPicPr>
        <p:blipFill>
          <a:blip r:embed="rId2" cstate="print"/>
          <a:srcRect/>
          <a:stretch>
            <a:fillRect/>
          </a:stretch>
        </p:blipFill>
        <p:spPr bwMode="auto">
          <a:xfrm>
            <a:off x="1049338" y="279400"/>
            <a:ext cx="7045325" cy="629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The carbon cycle</a:t>
            </a:r>
            <a:endParaRPr lang="en-US" dirty="0"/>
          </a:p>
        </p:txBody>
      </p:sp>
      <p:sp>
        <p:nvSpPr>
          <p:cNvPr id="3" name="Content Placeholder 2"/>
          <p:cNvSpPr>
            <a:spLocks noGrp="1"/>
          </p:cNvSpPr>
          <p:nvPr>
            <p:ph idx="1"/>
          </p:nvPr>
        </p:nvSpPr>
        <p:spPr>
          <a:xfrm>
            <a:off x="28303" y="1411425"/>
            <a:ext cx="3905794" cy="5326062"/>
          </a:xfrm>
        </p:spPr>
        <p:txBody>
          <a:bodyPr>
            <a:normAutofit/>
          </a:bodyPr>
          <a:lstStyle/>
          <a:p>
            <a:r>
              <a:rPr lang="en-US" sz="2400" dirty="0" smtClean="0"/>
              <a:t>Methane producers (</a:t>
            </a:r>
            <a:r>
              <a:rPr lang="en-US" sz="2400" dirty="0" smtClean="0">
                <a:solidFill>
                  <a:srgbClr val="FF0000"/>
                </a:solidFill>
              </a:rPr>
              <a:t>Methanogens</a:t>
            </a:r>
            <a:r>
              <a:rPr lang="en-US" sz="2400" dirty="0" smtClean="0"/>
              <a:t>) </a:t>
            </a:r>
            <a:r>
              <a:rPr lang="en-US" sz="2400" dirty="0" err="1" smtClean="0"/>
              <a:t>Archebacteria</a:t>
            </a:r>
            <a:endParaRPr lang="en-US" sz="2400" dirty="0" smtClean="0"/>
          </a:p>
          <a:p>
            <a:pPr lvl="1"/>
            <a:r>
              <a:rPr lang="en-US" sz="2400" dirty="0" smtClean="0"/>
              <a:t>Microbes that break down organic compounds by anaerobic cellular respiration provide an additional dimension to the carbon cycle</a:t>
            </a:r>
          </a:p>
          <a:p>
            <a:pPr lvl="1"/>
            <a:r>
              <a:rPr lang="en-US" sz="2400" dirty="0" smtClean="0"/>
              <a:t>CH</a:t>
            </a:r>
            <a:r>
              <a:rPr lang="en-US" sz="2400" baseline="-25000" dirty="0" smtClean="0"/>
              <a:t>4</a:t>
            </a:r>
            <a:r>
              <a:rPr lang="en-US" sz="2400" dirty="0" smtClean="0"/>
              <a:t> is oxidized to CO</a:t>
            </a:r>
            <a:r>
              <a:rPr lang="en-US" sz="2400" baseline="-25000" dirty="0" smtClean="0"/>
              <a:t>2</a:t>
            </a:r>
            <a:r>
              <a:rPr lang="en-US" sz="2400" dirty="0" smtClean="0"/>
              <a:t>, but can remain as CH</a:t>
            </a:r>
            <a:r>
              <a:rPr lang="en-US" sz="2400" baseline="-25000" dirty="0" smtClean="0"/>
              <a:t>4</a:t>
            </a:r>
            <a:r>
              <a:rPr lang="en-US" sz="2400" dirty="0" smtClean="0"/>
              <a:t> for a long time</a:t>
            </a:r>
          </a:p>
          <a:p>
            <a:endParaRPr lang="en-US" dirty="0"/>
          </a:p>
        </p:txBody>
      </p:sp>
      <p:sp>
        <p:nvSpPr>
          <p:cNvPr id="20" name="SMARTInkAnnotation34"/>
          <p:cNvSpPr/>
          <p:nvPr/>
        </p:nvSpPr>
        <p:spPr>
          <a:xfrm>
            <a:off x="1303734" y="3393281"/>
            <a:ext cx="8931" cy="8930"/>
          </a:xfrm>
          <a:custGeom>
            <a:avLst/>
            <a:gdLst/>
            <a:ahLst/>
            <a:cxnLst/>
            <a:rect l="0" t="0" r="0" b="0"/>
            <a:pathLst>
              <a:path w="8931" h="8930">
                <a:moveTo>
                  <a:pt x="0" y="0"/>
                </a:moveTo>
                <a:lnTo>
                  <a:pt x="4740" y="0"/>
                </a:lnTo>
                <a:lnTo>
                  <a:pt x="6137" y="992"/>
                </a:lnTo>
                <a:lnTo>
                  <a:pt x="7067" y="2646"/>
                </a:lnTo>
                <a:lnTo>
                  <a:pt x="8930" y="8929"/>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2"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097" y="1499803"/>
            <a:ext cx="5209903" cy="39115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The carbon cycle</a:t>
            </a:r>
            <a:endParaRPr lang="en-US" dirty="0"/>
          </a:p>
        </p:txBody>
      </p:sp>
      <p:sp>
        <p:nvSpPr>
          <p:cNvPr id="3" name="Content Placeholder 2"/>
          <p:cNvSpPr>
            <a:spLocks noGrp="1"/>
          </p:cNvSpPr>
          <p:nvPr>
            <p:ph idx="1"/>
          </p:nvPr>
        </p:nvSpPr>
        <p:spPr>
          <a:xfrm>
            <a:off x="457200" y="1600201"/>
            <a:ext cx="4343400" cy="4343400"/>
          </a:xfrm>
        </p:spPr>
        <p:txBody>
          <a:bodyPr>
            <a:normAutofit lnSpcReduction="10000"/>
          </a:bodyPr>
          <a:lstStyle/>
          <a:p>
            <a:pPr>
              <a:lnSpc>
                <a:spcPct val="90000"/>
              </a:lnSpc>
            </a:pPr>
            <a:r>
              <a:rPr lang="en-US" sz="2400" dirty="0" smtClean="0">
                <a:latin typeface="Times" panose="02020603050405020304" pitchFamily="18" charset="0"/>
                <a:cs typeface="Times" panose="02020603050405020304" pitchFamily="18" charset="0"/>
              </a:rPr>
              <a:t>Over time, globally, the carbon cycle may proceed faster in one direction</a:t>
            </a:r>
          </a:p>
          <a:p>
            <a:pPr>
              <a:lnSpc>
                <a:spcPct val="90000"/>
              </a:lnSpc>
            </a:pPr>
            <a:r>
              <a:rPr lang="en-US" sz="2400" dirty="0" smtClean="0">
                <a:latin typeface="Times" panose="02020603050405020304" pitchFamily="18" charset="0"/>
                <a:cs typeface="Times" panose="02020603050405020304" pitchFamily="18" charset="0"/>
              </a:rPr>
              <a:t>Earth’s present preserves of coal, and other fossil fuels were built up over geological time</a:t>
            </a:r>
          </a:p>
          <a:p>
            <a:pPr>
              <a:lnSpc>
                <a:spcPct val="90000"/>
              </a:lnSpc>
            </a:pPr>
            <a:r>
              <a:rPr lang="en-US" sz="2400" dirty="0" smtClean="0">
                <a:latin typeface="Times" panose="02020603050405020304" pitchFamily="18" charset="0"/>
                <a:cs typeface="Times" panose="02020603050405020304" pitchFamily="18" charset="0"/>
              </a:rPr>
              <a:t>Human burning of fossil fuels is creating large imbalances in the carbon cycle</a:t>
            </a:r>
          </a:p>
          <a:p>
            <a:pPr>
              <a:lnSpc>
                <a:spcPct val="90000"/>
              </a:lnSpc>
            </a:pPr>
            <a:r>
              <a:rPr lang="en-US" sz="2400" dirty="0" smtClean="0">
                <a:latin typeface="Times" panose="02020603050405020304" pitchFamily="18" charset="0"/>
                <a:cs typeface="Times" panose="02020603050405020304" pitchFamily="18" charset="0"/>
              </a:rPr>
              <a:t>The concentration of CO</a:t>
            </a:r>
            <a:r>
              <a:rPr lang="en-US" sz="2400" baseline="-25000" dirty="0" smtClean="0">
                <a:latin typeface="Times" panose="02020603050405020304" pitchFamily="18" charset="0"/>
                <a:cs typeface="Times" panose="02020603050405020304" pitchFamily="18" charset="0"/>
              </a:rPr>
              <a:t>2</a:t>
            </a:r>
            <a:r>
              <a:rPr lang="en-US" sz="2400" dirty="0" smtClean="0">
                <a:latin typeface="Times" panose="02020603050405020304" pitchFamily="18" charset="0"/>
                <a:cs typeface="Times" panose="02020603050405020304" pitchFamily="18" charset="0"/>
              </a:rPr>
              <a:t> in the atmosphere is going up year by year</a:t>
            </a:r>
          </a:p>
          <a:p>
            <a:endParaRPr lang="en-US" dirty="0"/>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8529" y="2057400"/>
            <a:ext cx="4264991" cy="30850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2"/>
                </a:solidFill>
              </a:rPr>
              <a:t>Water Cycle</a:t>
            </a:r>
            <a:r>
              <a:rPr lang="en-US" dirty="0" smtClean="0">
                <a:solidFill>
                  <a:srgbClr val="C00000"/>
                </a:solidFill>
              </a:rPr>
              <a:t/>
            </a:r>
            <a:br>
              <a:rPr lang="en-US" dirty="0" smtClean="0">
                <a:solidFill>
                  <a:srgbClr val="C00000"/>
                </a:solidFill>
              </a:rPr>
            </a:br>
            <a:endParaRPr lang="en-US" dirty="0"/>
          </a:p>
        </p:txBody>
      </p:sp>
      <p:sp>
        <p:nvSpPr>
          <p:cNvPr id="3" name="Content Placeholder 2"/>
          <p:cNvSpPr>
            <a:spLocks noGrp="1"/>
          </p:cNvSpPr>
          <p:nvPr>
            <p:ph idx="1"/>
          </p:nvPr>
        </p:nvSpPr>
        <p:spPr/>
        <p:txBody>
          <a:bodyPr/>
          <a:lstStyle/>
          <a:p>
            <a:pPr>
              <a:lnSpc>
                <a:spcPct val="90000"/>
              </a:lnSpc>
            </a:pPr>
            <a:r>
              <a:rPr lang="en-US" dirty="0" smtClean="0">
                <a:solidFill>
                  <a:srgbClr val="C00000"/>
                </a:solidFill>
              </a:rPr>
              <a:t>Water Cycle</a:t>
            </a:r>
          </a:p>
          <a:p>
            <a:pPr lvl="1">
              <a:lnSpc>
                <a:spcPct val="90000"/>
              </a:lnSpc>
            </a:pPr>
            <a:r>
              <a:rPr lang="en-US" dirty="0" smtClean="0"/>
              <a:t>All life depends on the presence of water</a:t>
            </a:r>
          </a:p>
          <a:p>
            <a:pPr lvl="1">
              <a:lnSpc>
                <a:spcPct val="90000"/>
              </a:lnSpc>
            </a:pPr>
            <a:r>
              <a:rPr lang="en-US" dirty="0" smtClean="0"/>
              <a:t>60% of the adult human body weight is water</a:t>
            </a:r>
          </a:p>
          <a:p>
            <a:pPr lvl="1">
              <a:lnSpc>
                <a:spcPct val="90000"/>
              </a:lnSpc>
            </a:pPr>
            <a:r>
              <a:rPr lang="en-US" dirty="0" smtClean="0"/>
              <a:t>Amount of water available determines the nature and abundance of organisms present</a:t>
            </a:r>
          </a:p>
          <a:p>
            <a:pPr lvl="1">
              <a:lnSpc>
                <a:spcPct val="90000"/>
              </a:lnSpc>
            </a:pPr>
            <a:r>
              <a:rPr lang="en-US" dirty="0" smtClean="0"/>
              <a:t>It can be synthesized and broken down</a:t>
            </a:r>
          </a:p>
          <a:p>
            <a:pPr lvl="2">
              <a:lnSpc>
                <a:spcPct val="90000"/>
              </a:lnSpc>
            </a:pPr>
            <a:r>
              <a:rPr lang="en-US" dirty="0" smtClean="0"/>
              <a:t>Synthesized during cellular respiration</a:t>
            </a:r>
          </a:p>
          <a:p>
            <a:pPr lvl="2">
              <a:lnSpc>
                <a:spcPct val="90000"/>
              </a:lnSpc>
            </a:pPr>
            <a:r>
              <a:rPr lang="en-US" dirty="0" smtClean="0"/>
              <a:t>Broken down during photosynthesis</a:t>
            </a:r>
          </a:p>
          <a:p>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Water Cycle</a:t>
            </a:r>
            <a:endParaRPr lang="en-US" b="1" dirty="0">
              <a:solidFill>
                <a:schemeClr val="tx2"/>
              </a:solidFill>
            </a:endParaRPr>
          </a:p>
        </p:txBody>
      </p:sp>
      <p:sp>
        <p:nvSpPr>
          <p:cNvPr id="3" name="Content Placeholder 2"/>
          <p:cNvSpPr>
            <a:spLocks noGrp="1"/>
          </p:cNvSpPr>
          <p:nvPr>
            <p:ph idx="1"/>
          </p:nvPr>
        </p:nvSpPr>
        <p:spPr/>
        <p:txBody>
          <a:bodyPr/>
          <a:lstStyle/>
          <a:p>
            <a:r>
              <a:rPr lang="en-US" b="1" u="sng" dirty="0" smtClean="0"/>
              <a:t>Aquatic Biomes</a:t>
            </a:r>
            <a:r>
              <a:rPr lang="en-US" dirty="0" smtClean="0"/>
              <a:t>: 75% of the Earth is covered with water.</a:t>
            </a:r>
          </a:p>
          <a:p>
            <a:r>
              <a:rPr lang="en-US" dirty="0" smtClean="0"/>
              <a:t>		About 95 of this water is from oceans and seas.</a:t>
            </a:r>
          </a:p>
          <a:p>
            <a:endParaRPr lang="en-US" dirty="0"/>
          </a:p>
        </p:txBody>
      </p:sp>
    </p:spTree>
    <p:extLst>
      <p:ext uri="{BB962C8B-B14F-4D97-AF65-F5344CB8AC3E}">
        <p14:creationId xmlns:p14="http://schemas.microsoft.com/office/powerpoint/2010/main" val="10029554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Water Cycle</a:t>
            </a:r>
            <a:endParaRPr lang="en-US" b="1" dirty="0">
              <a:solidFill>
                <a:schemeClr val="tx2"/>
              </a:solidFill>
            </a:endParaRPr>
          </a:p>
        </p:txBody>
      </p:sp>
      <p:sp>
        <p:nvSpPr>
          <p:cNvPr id="3" name="Content Placeholder 2"/>
          <p:cNvSpPr>
            <a:spLocks noGrp="1"/>
          </p:cNvSpPr>
          <p:nvPr>
            <p:ph idx="1"/>
          </p:nvPr>
        </p:nvSpPr>
        <p:spPr/>
        <p:txBody>
          <a:bodyPr/>
          <a:lstStyle/>
          <a:p>
            <a:r>
              <a:rPr lang="en-US" b="1" dirty="0" smtClean="0"/>
              <a:t> </a:t>
            </a:r>
            <a:r>
              <a:rPr lang="en-US" b="1" u="sng" dirty="0" smtClean="0"/>
              <a:t>Freshwater Biomes</a:t>
            </a:r>
            <a:r>
              <a:rPr lang="en-US" dirty="0" smtClean="0"/>
              <a:t> 5% of the water supply. Rivers, streams, glaciers, groundwater, and lakes.</a:t>
            </a:r>
          </a:p>
          <a:p>
            <a:r>
              <a:rPr lang="en-US" dirty="0" smtClean="0"/>
              <a:t>Good source of drinking water and food. Only .1% of this water is easily obtainable for consumption. </a:t>
            </a:r>
          </a:p>
          <a:p>
            <a:r>
              <a:rPr lang="en-US" dirty="0" smtClean="0"/>
              <a:t>		</a:t>
            </a:r>
            <a:r>
              <a:rPr lang="en-US" u="sng" dirty="0" smtClean="0"/>
              <a:t>Glaciers hold most of the fresh water on the earth</a:t>
            </a:r>
            <a:r>
              <a:rPr lang="en-US" dirty="0" smtClean="0"/>
              <a:t>.</a:t>
            </a:r>
          </a:p>
          <a:p>
            <a:endParaRPr lang="en-US" dirty="0"/>
          </a:p>
        </p:txBody>
      </p:sp>
    </p:spTree>
    <p:extLst>
      <p:ext uri="{BB962C8B-B14F-4D97-AF65-F5344CB8AC3E}">
        <p14:creationId xmlns:p14="http://schemas.microsoft.com/office/powerpoint/2010/main" val="8623472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2"/>
                </a:solidFill>
              </a:rPr>
              <a:t>Water Cycle</a:t>
            </a:r>
            <a:r>
              <a:rPr lang="en-US" dirty="0" smtClean="0">
                <a:solidFill>
                  <a:srgbClr val="C00000"/>
                </a:solidFill>
              </a:rPr>
              <a:t/>
            </a:r>
            <a:br>
              <a:rPr lang="en-US" dirty="0" smtClean="0">
                <a:solidFill>
                  <a:srgbClr val="C00000"/>
                </a:solidFill>
              </a:rPr>
            </a:br>
            <a:endParaRPr lang="en-US" dirty="0"/>
          </a:p>
        </p:txBody>
      </p:sp>
      <p:sp>
        <p:nvSpPr>
          <p:cNvPr id="3" name="Content Placeholder 2"/>
          <p:cNvSpPr>
            <a:spLocks noGrp="1"/>
          </p:cNvSpPr>
          <p:nvPr>
            <p:ph idx="1"/>
          </p:nvPr>
        </p:nvSpPr>
        <p:spPr/>
        <p:txBody>
          <a:bodyPr/>
          <a:lstStyle/>
          <a:p>
            <a:pPr>
              <a:lnSpc>
                <a:spcPct val="90000"/>
              </a:lnSpc>
            </a:pPr>
            <a:r>
              <a:rPr lang="en-US" dirty="0" smtClean="0"/>
              <a:t>Groundwater:  under ground water</a:t>
            </a:r>
          </a:p>
          <a:p>
            <a:pPr lvl="1">
              <a:lnSpc>
                <a:spcPct val="90000"/>
              </a:lnSpc>
            </a:pPr>
            <a:r>
              <a:rPr lang="en-US" b="1" dirty="0" smtClean="0">
                <a:solidFill>
                  <a:srgbClr val="FF0000"/>
                </a:solidFill>
              </a:rPr>
              <a:t>Aquifers: </a:t>
            </a:r>
            <a:r>
              <a:rPr lang="en-US" dirty="0" smtClean="0"/>
              <a:t> permeable, underground layers of rock, sand, and gravel saturated with water</a:t>
            </a:r>
          </a:p>
          <a:p>
            <a:pPr lvl="1">
              <a:lnSpc>
                <a:spcPct val="90000"/>
              </a:lnSpc>
            </a:pPr>
            <a:r>
              <a:rPr lang="en-US" dirty="0" smtClean="0"/>
              <a:t>Important reservoir :  95% fresh water used in United States</a:t>
            </a:r>
          </a:p>
          <a:p>
            <a:pPr lvl="1">
              <a:lnSpc>
                <a:spcPct val="90000"/>
              </a:lnSpc>
            </a:pPr>
            <a:r>
              <a:rPr lang="en-US" dirty="0" smtClean="0"/>
              <a:t>Two subparts:  </a:t>
            </a:r>
          </a:p>
          <a:p>
            <a:pPr lvl="2">
              <a:lnSpc>
                <a:spcPct val="90000"/>
              </a:lnSpc>
            </a:pPr>
            <a:r>
              <a:rPr lang="en-US" dirty="0" smtClean="0"/>
              <a:t>Upper layers constitute the water table</a:t>
            </a:r>
          </a:p>
          <a:p>
            <a:pPr lvl="2">
              <a:lnSpc>
                <a:spcPct val="90000"/>
              </a:lnSpc>
            </a:pPr>
            <a:r>
              <a:rPr lang="en-US" dirty="0" smtClean="0"/>
              <a:t>Lower layer can be tapped by wells</a:t>
            </a:r>
          </a:p>
          <a:p>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Ogallala Aquifer</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152400" y="1371600"/>
            <a:ext cx="4953000" cy="5486400"/>
          </a:xfrm>
          <a:prstGeom prst="rect">
            <a:avLst/>
          </a:prstGeom>
          <a:noFill/>
          <a:ln w="9525">
            <a:noFill/>
            <a:miter lim="800000"/>
            <a:headEnd/>
            <a:tailEnd/>
          </a:ln>
          <a:effectLst/>
        </p:spPr>
      </p:pic>
      <p:sp>
        <p:nvSpPr>
          <p:cNvPr id="7" name="Rectangle 6"/>
          <p:cNvSpPr/>
          <p:nvPr/>
        </p:nvSpPr>
        <p:spPr>
          <a:xfrm>
            <a:off x="5181600" y="2514600"/>
            <a:ext cx="3962400" cy="2585323"/>
          </a:xfrm>
          <a:prstGeom prst="rect">
            <a:avLst/>
          </a:prstGeom>
        </p:spPr>
        <p:txBody>
          <a:bodyPr wrap="square">
            <a:spAutoFit/>
          </a:bodyPr>
          <a:lstStyle/>
          <a:p>
            <a:r>
              <a:rPr lang="en-US" dirty="0" smtClean="0"/>
              <a:t>If spread across the U.S. the aquifer would cover all 50 states with 1.5 feet of water</a:t>
            </a:r>
          </a:p>
          <a:p>
            <a:r>
              <a:rPr lang="en-US" dirty="0" smtClean="0"/>
              <a:t>If drained, it would take more than 6,000 years to refill naturally</a:t>
            </a:r>
          </a:p>
          <a:p>
            <a:r>
              <a:rPr lang="en-US" dirty="0" smtClean="0"/>
              <a:t>More than 90 percent of the water pumped is used to irrigate crops</a:t>
            </a:r>
          </a:p>
          <a:p>
            <a:r>
              <a:rPr lang="en-US" dirty="0" smtClean="0"/>
              <a:t>$20 billion a year in </a:t>
            </a:r>
            <a:r>
              <a:rPr lang="en-US" dirty="0" err="1" smtClean="0"/>
              <a:t>foodand</a:t>
            </a:r>
            <a:r>
              <a:rPr lang="en-US" dirty="0" smtClean="0"/>
              <a:t> fiber depend on the aquifer</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Water Cycle</a:t>
            </a:r>
            <a:endParaRPr lang="en-US" dirty="0"/>
          </a:p>
        </p:txBody>
      </p:sp>
      <p:pic>
        <p:nvPicPr>
          <p:cNvPr id="4" name="Picture 6" descr="rav65819_57_02"/>
          <p:cNvPicPr>
            <a:picLocks noChangeAspect="1" noChangeArrowheads="1"/>
          </p:cNvPicPr>
          <p:nvPr/>
        </p:nvPicPr>
        <p:blipFill>
          <a:blip r:embed="rId2" cstate="print"/>
          <a:srcRect/>
          <a:stretch>
            <a:fillRect/>
          </a:stretch>
        </p:blipFill>
        <p:spPr bwMode="auto">
          <a:xfrm>
            <a:off x="533400" y="1905000"/>
            <a:ext cx="7543800" cy="470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Artesian Well</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304800" y="4810125"/>
            <a:ext cx="3771900" cy="20478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5791200" y="5105400"/>
            <a:ext cx="2857500" cy="1752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3276601" y="1295400"/>
            <a:ext cx="2819400" cy="342900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Biological Communities</a:t>
            </a:r>
            <a:endParaRPr lang="en-US" dirty="0"/>
          </a:p>
        </p:txBody>
      </p:sp>
      <p:sp>
        <p:nvSpPr>
          <p:cNvPr id="4" name="Rectangle 3"/>
          <p:cNvSpPr/>
          <p:nvPr/>
        </p:nvSpPr>
        <p:spPr>
          <a:xfrm>
            <a:off x="152400" y="1981200"/>
            <a:ext cx="4572000" cy="4031873"/>
          </a:xfrm>
          <a:prstGeom prst="rect">
            <a:avLst/>
          </a:prstGeom>
        </p:spPr>
        <p:txBody>
          <a:bodyPr wrap="square">
            <a:spAutoFit/>
          </a:bodyPr>
          <a:lstStyle/>
          <a:p>
            <a:r>
              <a:rPr lang="en-US" sz="3200" dirty="0" smtClean="0"/>
              <a:t>Sometimes the abundance of species in a community does change geographically in a synchronous pattern</a:t>
            </a:r>
          </a:p>
          <a:p>
            <a:r>
              <a:rPr lang="en-US" sz="3200" b="1" dirty="0" err="1" smtClean="0">
                <a:solidFill>
                  <a:srgbClr val="FF0000"/>
                </a:solidFill>
              </a:rPr>
              <a:t>Ecotones</a:t>
            </a:r>
            <a:r>
              <a:rPr lang="en-US" sz="3200" b="1" dirty="0" smtClean="0">
                <a:solidFill>
                  <a:srgbClr val="FF0000"/>
                </a:solidFill>
              </a:rPr>
              <a:t>:</a:t>
            </a:r>
            <a:r>
              <a:rPr lang="en-US" sz="3200" dirty="0" smtClean="0"/>
              <a:t>  places where the environment changes abruptly</a:t>
            </a:r>
          </a:p>
        </p:txBody>
      </p:sp>
      <p:pic>
        <p:nvPicPr>
          <p:cNvPr id="5" name="Picture 6" descr="rav65819_56_03_1"/>
          <p:cNvPicPr>
            <a:picLocks noChangeAspect="1" noChangeArrowheads="1"/>
          </p:cNvPicPr>
          <p:nvPr/>
        </p:nvPicPr>
        <p:blipFill>
          <a:blip r:embed="rId2" cstate="print"/>
          <a:srcRect/>
          <a:stretch>
            <a:fillRect/>
          </a:stretch>
        </p:blipFill>
        <p:spPr bwMode="auto">
          <a:xfrm>
            <a:off x="4495800" y="1600200"/>
            <a:ext cx="2517775" cy="2514600"/>
          </a:xfrm>
          <a:prstGeom prst="rect">
            <a:avLst/>
          </a:prstGeom>
          <a:noFill/>
          <a:ln w="9525">
            <a:noFill/>
            <a:miter lim="800000"/>
            <a:headEnd/>
            <a:tailEnd/>
          </a:ln>
        </p:spPr>
      </p:pic>
      <p:pic>
        <p:nvPicPr>
          <p:cNvPr id="6" name="Picture 5" descr="rav65819_56_03_2"/>
          <p:cNvPicPr>
            <a:picLocks noChangeAspect="1" noChangeArrowheads="1"/>
          </p:cNvPicPr>
          <p:nvPr/>
        </p:nvPicPr>
        <p:blipFill>
          <a:blip r:embed="rId3" cstate="print"/>
          <a:srcRect/>
          <a:stretch>
            <a:fillRect/>
          </a:stretch>
        </p:blipFill>
        <p:spPr bwMode="auto">
          <a:xfrm>
            <a:off x="5334000" y="4267200"/>
            <a:ext cx="2457450" cy="233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Changes in the supply of water to an ecosystem can radically alter the nature of the ecosystem</a:t>
            </a:r>
          </a:p>
          <a:p>
            <a:r>
              <a:rPr lang="en-US" dirty="0" smtClean="0"/>
              <a:t>ion disrupts the local water cycle</a:t>
            </a:r>
          </a:p>
        </p:txBody>
      </p:sp>
      <p:pic>
        <p:nvPicPr>
          <p:cNvPr id="4" name="Picture 8" descr="rav65819_57_03"/>
          <p:cNvPicPr>
            <a:picLocks noChangeAspect="1" noChangeArrowheads="1"/>
          </p:cNvPicPr>
          <p:nvPr/>
        </p:nvPicPr>
        <p:blipFill>
          <a:blip r:embed="rId2" cstate="print"/>
          <a:srcRect/>
          <a:stretch>
            <a:fillRect/>
          </a:stretch>
        </p:blipFill>
        <p:spPr bwMode="auto">
          <a:xfrm>
            <a:off x="5562600" y="3886200"/>
            <a:ext cx="3352800" cy="2357437"/>
          </a:xfrm>
          <a:prstGeom prst="rect">
            <a:avLst/>
          </a:prstGeom>
          <a:noFill/>
          <a:ln w="9525">
            <a:noFill/>
            <a:miter lim="800000"/>
            <a:headEnd/>
            <a:tailEnd/>
          </a:ln>
        </p:spPr>
      </p:pic>
      <p:sp>
        <p:nvSpPr>
          <p:cNvPr id="5" name="Rectangle 4"/>
          <p:cNvSpPr/>
          <p:nvPr/>
        </p:nvSpPr>
        <p:spPr>
          <a:xfrm>
            <a:off x="838200" y="3733800"/>
            <a:ext cx="3685624" cy="1077218"/>
          </a:xfrm>
          <a:prstGeom prst="rect">
            <a:avLst/>
          </a:prstGeom>
        </p:spPr>
        <p:txBody>
          <a:bodyPr wrap="square">
            <a:spAutoFit/>
          </a:bodyPr>
          <a:lstStyle/>
          <a:p>
            <a:pPr marL="233363" indent="-233363">
              <a:spcBef>
                <a:spcPct val="50000"/>
              </a:spcBef>
              <a:buFontTx/>
              <a:buChar char="•"/>
            </a:pPr>
            <a:r>
              <a:rPr lang="en-US" sz="3200" dirty="0" smtClean="0"/>
              <a:t>Water that falls as rain drains away</a:t>
            </a:r>
            <a:endParaRPr lang="en-US" sz="3200" dirty="0"/>
          </a:p>
        </p:txBody>
      </p:sp>
      <p:sp>
        <p:nvSpPr>
          <p:cNvPr id="6" name="Rectangle 5"/>
          <p:cNvSpPr/>
          <p:nvPr/>
        </p:nvSpPr>
        <p:spPr>
          <a:xfrm>
            <a:off x="685800" y="5029200"/>
            <a:ext cx="4572000" cy="1569660"/>
          </a:xfrm>
          <a:prstGeom prst="rect">
            <a:avLst/>
          </a:prstGeom>
        </p:spPr>
        <p:txBody>
          <a:bodyPr>
            <a:spAutoFit/>
          </a:bodyPr>
          <a:lstStyle/>
          <a:p>
            <a:pPr marL="342900" lvl="8" indent="-342900"/>
            <a:r>
              <a:rPr lang="en-US" sz="3200" dirty="0" err="1" smtClean="0"/>
              <a:t>DeforestatTropical</a:t>
            </a:r>
            <a:r>
              <a:rPr lang="en-US" sz="3200" dirty="0" smtClean="0"/>
              <a:t> rain forest </a:t>
            </a:r>
            <a:r>
              <a:rPr lang="en-US" sz="3200" dirty="0" smtClean="0">
                <a:sym typeface="Wingdings" pitchFamily="2" charset="2"/>
              </a:rPr>
              <a:t> </a:t>
            </a:r>
            <a:r>
              <a:rPr lang="en-US" sz="3200" dirty="0" smtClean="0"/>
              <a:t>semiarid desert</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2"/>
                </a:solidFill>
              </a:rPr>
              <a:t>Nitrogen Cycle</a:t>
            </a:r>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Nitrogen </a:t>
            </a:r>
            <a:r>
              <a:rPr lang="en-US" dirty="0" err="1" smtClean="0"/>
              <a:t>Nitrogen</a:t>
            </a:r>
            <a:r>
              <a:rPr lang="en-US" dirty="0" smtClean="0"/>
              <a:t> is needed by all organisms</a:t>
            </a:r>
            <a:endParaRPr lang="en-US" dirty="0" smtClean="0"/>
          </a:p>
          <a:p>
            <a:pPr lvl="1"/>
            <a:r>
              <a:rPr lang="en-US" dirty="0"/>
              <a:t>P</a:t>
            </a:r>
            <a:r>
              <a:rPr lang="en-US" dirty="0" smtClean="0"/>
              <a:t>roteins </a:t>
            </a:r>
            <a:r>
              <a:rPr lang="en-US" dirty="0" smtClean="0"/>
              <a:t>and </a:t>
            </a:r>
            <a:r>
              <a:rPr lang="en-US" dirty="0" smtClean="0"/>
              <a:t>Nucleic </a:t>
            </a:r>
            <a:r>
              <a:rPr lang="en-US" dirty="0"/>
              <a:t>A</a:t>
            </a:r>
            <a:r>
              <a:rPr lang="en-US" dirty="0" smtClean="0"/>
              <a:t>cids</a:t>
            </a:r>
            <a:endParaRPr lang="en-US" dirty="0" smtClean="0"/>
          </a:p>
          <a:p>
            <a:pPr lvl="1"/>
            <a:r>
              <a:rPr lang="en-US" dirty="0" smtClean="0"/>
              <a:t>Usually the element in shortest supply</a:t>
            </a:r>
          </a:p>
          <a:p>
            <a:pPr lvl="1"/>
            <a:r>
              <a:rPr lang="en-US" dirty="0" smtClean="0"/>
              <a:t>Atmosphere is 78% nitrogen</a:t>
            </a:r>
          </a:p>
          <a:p>
            <a:pPr lvl="1"/>
            <a:r>
              <a:rPr lang="en-US" dirty="0" smtClean="0"/>
              <a:t>Availability</a:t>
            </a:r>
          </a:p>
          <a:p>
            <a:pPr lvl="2"/>
            <a:r>
              <a:rPr lang="en-US" dirty="0" smtClean="0"/>
              <a:t>Most plants and animals can not use N</a:t>
            </a:r>
            <a:r>
              <a:rPr lang="en-US" baseline="-25000" dirty="0" smtClean="0"/>
              <a:t>2</a:t>
            </a:r>
            <a:r>
              <a:rPr lang="en-US" dirty="0" smtClean="0"/>
              <a:t> (gas)</a:t>
            </a:r>
          </a:p>
          <a:p>
            <a:pPr lvl="2"/>
            <a:r>
              <a:rPr lang="en-US" dirty="0" smtClean="0"/>
              <a:t>Use instead NH</a:t>
            </a:r>
            <a:r>
              <a:rPr lang="en-US" baseline="-25000" dirty="0" smtClean="0"/>
              <a:t>3</a:t>
            </a:r>
            <a:r>
              <a:rPr lang="en-US" dirty="0" smtClean="0"/>
              <a:t>, and NO</a:t>
            </a:r>
            <a:r>
              <a:rPr lang="en-US" baseline="-25000" dirty="0" smtClean="0"/>
              <a:t>3</a:t>
            </a:r>
            <a:r>
              <a:rPr lang="en-US" baseline="30000" dirty="0" smtClean="0"/>
              <a:t>-</a:t>
            </a:r>
            <a:endParaRPr lang="en-US" dirty="0" smtClean="0"/>
          </a:p>
          <a:p>
            <a:r>
              <a:rPr lang="en-US" dirty="0" smtClean="0"/>
              <a:t>Too much Nitrogen and it causes Algae Blooms</a:t>
            </a:r>
          </a:p>
          <a:p>
            <a:r>
              <a:rPr lang="en-US" dirty="0" smtClean="0"/>
              <a:t>Also causes bacteria and hyper-</a:t>
            </a:r>
            <a:r>
              <a:rPr lang="en-US" dirty="0" err="1" smtClean="0"/>
              <a:t>eutriphication</a:t>
            </a:r>
            <a:r>
              <a:rPr lang="en-US" dirty="0" smtClean="0"/>
              <a:t>. </a:t>
            </a:r>
            <a:r>
              <a:rPr lang="en-US" dirty="0" smtClean="0"/>
              <a:t> </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229600" cy="1371600"/>
          </a:xfrm>
        </p:spPr>
        <p:txBody>
          <a:bodyPr/>
          <a:lstStyle/>
          <a:p>
            <a:r>
              <a:rPr lang="en-US" dirty="0" smtClean="0"/>
              <a:t>Lake Peltier : Cyanobacteria or blue green algae. Toxic to humans, pets and wild life!!!</a:t>
            </a:r>
            <a:endParaRPr lang="en-US" dirty="0"/>
          </a:p>
        </p:txBody>
      </p:sp>
      <p:pic>
        <p:nvPicPr>
          <p:cNvPr id="1028" name="Picture 4" descr="Image result for algae blo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894916"/>
            <a:ext cx="62484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0079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2"/>
                </a:solidFill>
              </a:rPr>
              <a:t>Nitrogen Cycle</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b="1" dirty="0" smtClean="0"/>
              <a:t>Nitrogen N</a:t>
            </a:r>
            <a:r>
              <a:rPr lang="en-US" b="1" baseline="-25000" dirty="0" smtClean="0"/>
              <a:t>2</a:t>
            </a:r>
            <a:r>
              <a:rPr lang="en-US" b="1" dirty="0" smtClean="0"/>
              <a:t>, Ammonium NH</a:t>
            </a:r>
            <a:r>
              <a:rPr lang="en-US" b="1" baseline="-25000" dirty="0" smtClean="0"/>
              <a:t>3</a:t>
            </a:r>
            <a:r>
              <a:rPr lang="en-US" b="1" dirty="0" smtClean="0"/>
              <a:t>, Nitrites NO</a:t>
            </a:r>
            <a:r>
              <a:rPr lang="en-US" b="1" baseline="-25000" dirty="0" smtClean="0"/>
              <a:t>2</a:t>
            </a:r>
            <a:r>
              <a:rPr lang="en-US" b="1" dirty="0" smtClean="0"/>
              <a:t> and Nitrates NO</a:t>
            </a:r>
            <a:r>
              <a:rPr lang="en-US" b="1" baseline="-25000" dirty="0" smtClean="0"/>
              <a:t>3</a:t>
            </a:r>
            <a:r>
              <a:rPr lang="en-US" b="1" dirty="0" smtClean="0"/>
              <a:t>:</a:t>
            </a:r>
            <a:r>
              <a:rPr lang="en-US" dirty="0" smtClean="0"/>
              <a:t> Can cause a variety of problems. </a:t>
            </a:r>
          </a:p>
          <a:p>
            <a:r>
              <a:rPr lang="en-US" dirty="0" smtClean="0"/>
              <a:t>Plants and algae grow fast and these organisms die in the winter. </a:t>
            </a:r>
            <a:r>
              <a:rPr lang="en-US" dirty="0" err="1" smtClean="0"/>
              <a:t>Detritivores</a:t>
            </a:r>
            <a:r>
              <a:rPr lang="en-US" dirty="0" smtClean="0"/>
              <a:t> decompose this material and the process uses up all of the dissolved oxygen. </a:t>
            </a:r>
            <a:r>
              <a:rPr lang="en-US" dirty="0" smtClean="0"/>
              <a:t>Causing winter </a:t>
            </a:r>
            <a:r>
              <a:rPr lang="en-US" dirty="0" err="1" smtClean="0"/>
              <a:t>kils</a:t>
            </a:r>
            <a:r>
              <a:rPr lang="en-US" dirty="0" smtClean="0"/>
              <a:t>. </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2"/>
                </a:solidFill>
              </a:rPr>
              <a:t>Nitrogen Cycle</a:t>
            </a:r>
            <a:r>
              <a:rPr lang="en-US" dirty="0" smtClean="0"/>
              <a:t/>
            </a:r>
            <a:br>
              <a:rPr lang="en-US" dirty="0" smtClean="0"/>
            </a:br>
            <a:endParaRPr lang="en-US" dirty="0"/>
          </a:p>
        </p:txBody>
      </p:sp>
      <p:pic>
        <p:nvPicPr>
          <p:cNvPr id="4" name="Picture 6" descr="rav65819_57_04"/>
          <p:cNvPicPr>
            <a:picLocks noChangeAspect="1" noChangeArrowheads="1"/>
          </p:cNvPicPr>
          <p:nvPr/>
        </p:nvPicPr>
        <p:blipFill>
          <a:blip r:embed="rId2" cstate="print"/>
          <a:srcRect/>
          <a:stretch>
            <a:fillRect/>
          </a:stretch>
        </p:blipFill>
        <p:spPr bwMode="auto">
          <a:xfrm>
            <a:off x="685800" y="2033588"/>
            <a:ext cx="7010400" cy="4768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p:spPr>
        <p:txBody>
          <a:bodyPr/>
          <a:lstStyle/>
          <a:p>
            <a:fld id="{CE7FB9CE-BA81-43C6-B1F3-6EA5E664C628}" type="slidenum">
              <a:rPr lang="en-US" smtClean="0"/>
              <a:pPr/>
              <a:t>75</a:t>
            </a:fld>
            <a:endParaRPr lang="en-US" smtClean="0"/>
          </a:p>
        </p:txBody>
      </p:sp>
      <p:sp>
        <p:nvSpPr>
          <p:cNvPr id="15363" name="Rectangle 2"/>
          <p:cNvSpPr>
            <a:spLocks noGrp="1" noChangeArrowheads="1"/>
          </p:cNvSpPr>
          <p:nvPr>
            <p:ph type="title"/>
          </p:nvPr>
        </p:nvSpPr>
        <p:spPr/>
        <p:txBody>
          <a:bodyPr/>
          <a:lstStyle/>
          <a:p>
            <a:pPr eaLnBrk="1" hangingPunct="1"/>
            <a:r>
              <a:rPr lang="en-US" smtClean="0"/>
              <a:t>Biogeochemical Cycles</a:t>
            </a:r>
          </a:p>
        </p:txBody>
      </p:sp>
      <p:sp>
        <p:nvSpPr>
          <p:cNvPr id="15364" name="Rectangle 3"/>
          <p:cNvSpPr>
            <a:spLocks noGrp="1" noChangeArrowheads="1"/>
          </p:cNvSpPr>
          <p:nvPr>
            <p:ph type="body" idx="1"/>
          </p:nvPr>
        </p:nvSpPr>
        <p:spPr>
          <a:xfrm>
            <a:off x="304800" y="1219200"/>
            <a:ext cx="8534400" cy="5334000"/>
          </a:xfrm>
        </p:spPr>
        <p:txBody>
          <a:bodyPr/>
          <a:lstStyle/>
          <a:p>
            <a:pPr eaLnBrk="1" hangingPunct="1">
              <a:lnSpc>
                <a:spcPct val="90000"/>
              </a:lnSpc>
            </a:pPr>
            <a:r>
              <a:rPr lang="en-US" b="1" dirty="0" smtClean="0">
                <a:solidFill>
                  <a:srgbClr val="FF0000"/>
                </a:solidFill>
              </a:rPr>
              <a:t>Nitrogen fixation:</a:t>
            </a:r>
            <a:r>
              <a:rPr lang="en-US" dirty="0" smtClean="0"/>
              <a:t>  synthesis of nitrogen containing compounds from N</a:t>
            </a:r>
            <a:r>
              <a:rPr lang="en-US" baseline="-25000" dirty="0" smtClean="0"/>
              <a:t>2</a:t>
            </a:r>
            <a:endParaRPr lang="en-US" dirty="0" smtClean="0"/>
          </a:p>
          <a:p>
            <a:pPr lvl="1" eaLnBrk="1" hangingPunct="1">
              <a:lnSpc>
                <a:spcPct val="90000"/>
              </a:lnSpc>
            </a:pPr>
            <a:r>
              <a:rPr lang="en-US" b="1" u="sng" dirty="0" smtClean="0">
                <a:solidFill>
                  <a:srgbClr val="FF0000"/>
                </a:solidFill>
              </a:rPr>
              <a:t>Nitrification:  </a:t>
            </a:r>
            <a:r>
              <a:rPr lang="en-US" dirty="0" smtClean="0"/>
              <a:t>N</a:t>
            </a:r>
            <a:r>
              <a:rPr lang="en-US" baseline="-25000" dirty="0" smtClean="0"/>
              <a:t>2</a:t>
            </a:r>
            <a:r>
              <a:rPr lang="en-US" dirty="0" smtClean="0"/>
              <a:t> --&gt; NH</a:t>
            </a:r>
            <a:r>
              <a:rPr lang="en-US" baseline="-25000" dirty="0" smtClean="0"/>
              <a:t>3</a:t>
            </a:r>
            <a:r>
              <a:rPr lang="en-US" dirty="0" smtClean="0"/>
              <a:t> --&gt; NO</a:t>
            </a:r>
            <a:r>
              <a:rPr lang="en-US" baseline="-25000" dirty="0" smtClean="0"/>
              <a:t>3</a:t>
            </a:r>
            <a:r>
              <a:rPr lang="en-US" baseline="30000" dirty="0" smtClean="0"/>
              <a:t>-</a:t>
            </a:r>
          </a:p>
          <a:p>
            <a:pPr lvl="1" eaLnBrk="1" hangingPunct="1">
              <a:lnSpc>
                <a:spcPct val="90000"/>
              </a:lnSpc>
            </a:pPr>
            <a:r>
              <a:rPr lang="en-US" b="1" u="sng" dirty="0" err="1" smtClean="0">
                <a:solidFill>
                  <a:srgbClr val="FF0000"/>
                </a:solidFill>
              </a:rPr>
              <a:t>Denitrification</a:t>
            </a:r>
            <a:r>
              <a:rPr lang="en-US" b="1" u="sng" dirty="0" smtClean="0">
                <a:solidFill>
                  <a:srgbClr val="FF0000"/>
                </a:solidFill>
              </a:rPr>
              <a:t>:</a:t>
            </a:r>
            <a:r>
              <a:rPr lang="en-US" b="1" dirty="0" smtClean="0">
                <a:solidFill>
                  <a:srgbClr val="FF0000"/>
                </a:solidFill>
              </a:rPr>
              <a:t> </a:t>
            </a:r>
            <a:r>
              <a:rPr lang="en-US" dirty="0" smtClean="0"/>
              <a:t>NO</a:t>
            </a:r>
            <a:r>
              <a:rPr lang="en-US" baseline="-25000" dirty="0" smtClean="0"/>
              <a:t>3</a:t>
            </a:r>
            <a:r>
              <a:rPr lang="en-US" baseline="30000" dirty="0" smtClean="0"/>
              <a:t>-</a:t>
            </a:r>
            <a:r>
              <a:rPr lang="en-US" dirty="0" smtClean="0"/>
              <a:t> --&gt; N</a:t>
            </a:r>
            <a:r>
              <a:rPr lang="en-US" baseline="-25000" dirty="0" smtClean="0"/>
              <a:t>2</a:t>
            </a:r>
          </a:p>
          <a:p>
            <a:pPr lvl="1" eaLnBrk="1" hangingPunct="1">
              <a:lnSpc>
                <a:spcPct val="90000"/>
              </a:lnSpc>
            </a:pPr>
            <a:r>
              <a:rPr lang="en-US" dirty="0" smtClean="0"/>
              <a:t>Both processes are carried out by </a:t>
            </a:r>
            <a:r>
              <a:rPr lang="en-US" dirty="0" smtClean="0"/>
              <a:t>bacteria</a:t>
            </a:r>
            <a:r>
              <a:rPr lang="en-US" dirty="0" smtClean="0"/>
              <a:t>:  </a:t>
            </a:r>
            <a:r>
              <a:rPr lang="en-US" dirty="0" smtClean="0"/>
              <a:t>free or living on plant </a:t>
            </a:r>
            <a:r>
              <a:rPr lang="en-US" dirty="0" smtClean="0"/>
              <a:t>roots. </a:t>
            </a:r>
            <a:endParaRPr lang="en-US" dirty="0" smtClean="0"/>
          </a:p>
          <a:p>
            <a:pPr lvl="1" eaLnBrk="1" hangingPunct="1">
              <a:lnSpc>
                <a:spcPct val="90000"/>
              </a:lnSpc>
            </a:pPr>
            <a:r>
              <a:rPr lang="en-US" b="1" dirty="0" smtClean="0">
                <a:solidFill>
                  <a:srgbClr val="FF0000"/>
                </a:solidFill>
              </a:rPr>
              <a:t>Nitrogenous wastes and fertilizer use radically alter the global nitrogen cycle</a:t>
            </a:r>
          </a:p>
          <a:p>
            <a:pPr lvl="1" eaLnBrk="1" hangingPunct="1">
              <a:lnSpc>
                <a:spcPct val="90000"/>
              </a:lnSpc>
            </a:pPr>
            <a:r>
              <a:rPr lang="en-US" b="1" dirty="0" smtClean="0">
                <a:solidFill>
                  <a:srgbClr val="FF0000"/>
                </a:solidFill>
              </a:rPr>
              <a:t>Humans have doubled the rate of transfer of N</a:t>
            </a:r>
            <a:r>
              <a:rPr lang="en-US" b="1" baseline="-25000" dirty="0" smtClean="0">
                <a:solidFill>
                  <a:srgbClr val="FF0000"/>
                </a:solidFill>
              </a:rPr>
              <a:t>2</a:t>
            </a:r>
            <a:r>
              <a:rPr lang="en-US" b="1" dirty="0" smtClean="0">
                <a:solidFill>
                  <a:srgbClr val="FF0000"/>
                </a:solidFill>
              </a:rPr>
              <a:t> in usable forms into soils and water</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b="1" dirty="0" smtClean="0">
                <a:solidFill>
                  <a:schemeClr val="tx2"/>
                </a:solidFill>
              </a:rPr>
              <a:t>Steps to the Nitrogen Cycle</a:t>
            </a:r>
          </a:p>
        </p:txBody>
      </p:sp>
      <p:sp>
        <p:nvSpPr>
          <p:cNvPr id="28675" name="Content Placeholder 2"/>
          <p:cNvSpPr>
            <a:spLocks noGrp="1"/>
          </p:cNvSpPr>
          <p:nvPr>
            <p:ph idx="1"/>
          </p:nvPr>
        </p:nvSpPr>
        <p:spPr/>
        <p:txBody>
          <a:bodyPr/>
          <a:lstStyle/>
          <a:p>
            <a:pPr eaLnBrk="1" hangingPunct="1"/>
            <a:r>
              <a:rPr lang="en-US" smtClean="0"/>
              <a:t>The Nitrogen Cycle is an 8 step process that begins with free nitrogen in the atmosphere and ends with Free nitrogen in the atmosphere. However the final step could be missed if nitrogen compounds are returned to the soil by bacteria</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endParaRPr lang="en-US" smtClean="0"/>
          </a:p>
        </p:txBody>
      </p:sp>
      <p:sp>
        <p:nvSpPr>
          <p:cNvPr id="29699" name="Content Placeholder 2"/>
          <p:cNvSpPr>
            <a:spLocks noGrp="1"/>
          </p:cNvSpPr>
          <p:nvPr>
            <p:ph idx="1"/>
          </p:nvPr>
        </p:nvSpPr>
        <p:spPr/>
        <p:txBody>
          <a:bodyPr/>
          <a:lstStyle/>
          <a:p>
            <a:pPr eaLnBrk="1" hangingPunct="1">
              <a:buFontTx/>
              <a:buNone/>
            </a:pPr>
            <a:r>
              <a:rPr lang="en-US" sz="2800" b="1" smtClean="0"/>
              <a:t>1.</a:t>
            </a:r>
            <a:r>
              <a:rPr lang="en-US" sz="2800" smtClean="0"/>
              <a:t>Nitrogen is placed in the atmosphere very often by </a:t>
            </a:r>
            <a:r>
              <a:rPr lang="en-US" sz="2800" b="1" smtClean="0"/>
              <a:t>lightning </a:t>
            </a:r>
            <a:r>
              <a:rPr lang="en-US" sz="2800" smtClean="0"/>
              <a:t>as well as by </a:t>
            </a:r>
            <a:r>
              <a:rPr lang="en-US" sz="2800" b="1" smtClean="0"/>
              <a:t>Denitrofication</a:t>
            </a:r>
            <a:endParaRPr lang="en-US" sz="2800" smtClean="0"/>
          </a:p>
          <a:p>
            <a:pPr eaLnBrk="1" hangingPunct="1">
              <a:buFontTx/>
              <a:buNone/>
            </a:pPr>
            <a:r>
              <a:rPr lang="en-US" sz="2800" b="1" smtClean="0"/>
              <a:t>2</a:t>
            </a:r>
            <a:r>
              <a:rPr lang="en-US" sz="2800" smtClean="0"/>
              <a:t>. </a:t>
            </a:r>
            <a:r>
              <a:rPr lang="en-US" sz="2800" b="1" smtClean="0"/>
              <a:t>Nitrogen</a:t>
            </a:r>
            <a:r>
              <a:rPr lang="en-US" sz="2800" smtClean="0"/>
              <a:t> is carried to the soil by precipitation.</a:t>
            </a:r>
          </a:p>
          <a:p>
            <a:pPr eaLnBrk="1" hangingPunct="1">
              <a:buFontTx/>
              <a:buNone/>
            </a:pPr>
            <a:r>
              <a:rPr lang="en-US" sz="2800" b="1" smtClean="0"/>
              <a:t>3. Nitrogen Fixation</a:t>
            </a:r>
            <a:r>
              <a:rPr lang="en-US" sz="2800" smtClean="0"/>
              <a:t>:</a:t>
            </a:r>
          </a:p>
          <a:p>
            <a:pPr eaLnBrk="1" hangingPunct="1"/>
            <a:r>
              <a:rPr lang="en-US" sz="2800" smtClean="0"/>
              <a:t>These bacteria live in the roots of plants called legumes</a:t>
            </a:r>
            <a:r>
              <a:rPr lang="en-US" smtClean="0"/>
              <a:t>.</a:t>
            </a:r>
          </a:p>
          <a:p>
            <a:pPr eaLnBrk="1" hangingPunct="1"/>
            <a:r>
              <a:rPr lang="en-US" smtClean="0"/>
              <a:t> </a:t>
            </a:r>
            <a:r>
              <a:rPr lang="en-US" sz="2800" smtClean="0"/>
              <a:t>They place nitrogen in the soil so plants can use it.</a:t>
            </a:r>
          </a:p>
          <a:p>
            <a:pPr eaLnBrk="1" hangingPunct="1"/>
            <a:r>
              <a:rPr lang="en-US" sz="2800" smtClean="0"/>
              <a:t>Convert it from Nitrogen to Nitrite to Nitrate</a:t>
            </a:r>
          </a:p>
          <a:p>
            <a:pPr eaLnBrk="1" hangingPunct="1">
              <a:buFontTx/>
              <a:buNone/>
            </a:pPr>
            <a:endParaRPr lang="en-US" smtClean="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endParaRPr lang="en-US" smtClean="0"/>
          </a:p>
        </p:txBody>
      </p:sp>
      <p:sp>
        <p:nvSpPr>
          <p:cNvPr id="30723" name="Content Placeholder 2"/>
          <p:cNvSpPr>
            <a:spLocks noGrp="1"/>
          </p:cNvSpPr>
          <p:nvPr>
            <p:ph idx="1"/>
          </p:nvPr>
        </p:nvSpPr>
        <p:spPr/>
        <p:txBody>
          <a:bodyPr/>
          <a:lstStyle/>
          <a:p>
            <a:pPr eaLnBrk="1" hangingPunct="1">
              <a:buFontTx/>
              <a:buNone/>
            </a:pPr>
            <a:r>
              <a:rPr lang="en-US" sz="2800" b="1" smtClean="0"/>
              <a:t>4</a:t>
            </a:r>
            <a:r>
              <a:rPr lang="en-US" sz="2800" smtClean="0"/>
              <a:t>. Plants absorb the compounds and convert to plant Proteins.</a:t>
            </a:r>
          </a:p>
          <a:p>
            <a:pPr eaLnBrk="1" hangingPunct="1">
              <a:buFontTx/>
              <a:buNone/>
            </a:pPr>
            <a:r>
              <a:rPr lang="en-US" sz="2800" smtClean="0"/>
              <a:t> </a:t>
            </a:r>
            <a:r>
              <a:rPr lang="en-US" sz="2800" b="1" smtClean="0"/>
              <a:t>5</a:t>
            </a:r>
            <a:r>
              <a:rPr lang="en-US" sz="2800" smtClean="0"/>
              <a:t>. Plants are eaten by animals and animals convert these to animal proteins.</a:t>
            </a:r>
          </a:p>
          <a:p>
            <a:pPr eaLnBrk="1" hangingPunct="1"/>
            <a:r>
              <a:rPr lang="en-US" sz="2800" smtClean="0"/>
              <a:t>Or plant dies and material is decomposed or denitrified. </a:t>
            </a:r>
          </a:p>
          <a:p>
            <a:pPr eaLnBrk="1" hangingPunct="1"/>
            <a:r>
              <a:rPr lang="en-US" sz="2800" b="1" smtClean="0"/>
              <a:t>6</a:t>
            </a:r>
            <a:r>
              <a:rPr lang="en-US" sz="2800" smtClean="0"/>
              <a:t>. Animal dies or makes waste or is eaten by another animal </a:t>
            </a:r>
          </a:p>
          <a:p>
            <a:pPr eaLnBrk="1" hangingPunct="1"/>
            <a:r>
              <a:rPr lang="en-US" sz="2800" smtClean="0"/>
              <a:t>and material is decomposed or denitrified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endParaRPr lang="en-US" smtClean="0"/>
          </a:p>
        </p:txBody>
      </p:sp>
      <p:sp>
        <p:nvSpPr>
          <p:cNvPr id="31747" name="Content Placeholder 2"/>
          <p:cNvSpPr>
            <a:spLocks noGrp="1"/>
          </p:cNvSpPr>
          <p:nvPr>
            <p:ph idx="1"/>
          </p:nvPr>
        </p:nvSpPr>
        <p:spPr/>
        <p:txBody>
          <a:bodyPr/>
          <a:lstStyle/>
          <a:p>
            <a:pPr eaLnBrk="1" hangingPunct="1"/>
            <a:r>
              <a:rPr lang="en-US" b="1" smtClean="0"/>
              <a:t>7</a:t>
            </a:r>
            <a:r>
              <a:rPr lang="en-US" smtClean="0"/>
              <a:t>. Denitrofication: Bacteria breakdown organic material to release free nitrogen into the air.</a:t>
            </a:r>
          </a:p>
          <a:p>
            <a:pPr eaLnBrk="1" hangingPunct="1"/>
            <a:r>
              <a:rPr lang="en-US" smtClean="0"/>
              <a:t> </a:t>
            </a:r>
          </a:p>
          <a:p>
            <a:pPr eaLnBrk="1" hangingPunct="1"/>
            <a:r>
              <a:rPr lang="en-US" b="1" smtClean="0"/>
              <a:t>8</a:t>
            </a:r>
            <a:r>
              <a:rPr lang="en-US" smtClean="0"/>
              <a:t>. Free Nitrogen into air.</a:t>
            </a:r>
          </a:p>
          <a:p>
            <a:pPr eaLnBrk="1" hangingPunct="1"/>
            <a:endParaRPr 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Ecological Niche</a:t>
            </a:r>
            <a:endParaRPr lang="en-US" dirty="0"/>
          </a:p>
        </p:txBody>
      </p:sp>
      <p:sp>
        <p:nvSpPr>
          <p:cNvPr id="3" name="Content Placeholder 2"/>
          <p:cNvSpPr>
            <a:spLocks noGrp="1"/>
          </p:cNvSpPr>
          <p:nvPr>
            <p:ph idx="1"/>
          </p:nvPr>
        </p:nvSpPr>
        <p:spPr>
          <a:xfrm>
            <a:off x="457200" y="1600200"/>
            <a:ext cx="5638800" cy="4525963"/>
          </a:xfrm>
        </p:spPr>
        <p:txBody>
          <a:bodyPr>
            <a:normAutofit lnSpcReduction="10000"/>
          </a:bodyPr>
          <a:lstStyle/>
          <a:p>
            <a:r>
              <a:rPr lang="en-US" b="1" dirty="0" smtClean="0">
                <a:solidFill>
                  <a:srgbClr val="FF0000"/>
                </a:solidFill>
              </a:rPr>
              <a:t>Niche:</a:t>
            </a:r>
            <a:r>
              <a:rPr lang="en-US" dirty="0" smtClean="0"/>
              <a:t>  the total of all the ways an organism uses the resources of its environment</a:t>
            </a:r>
          </a:p>
          <a:p>
            <a:pPr lvl="1"/>
            <a:r>
              <a:rPr lang="en-US" dirty="0" smtClean="0"/>
              <a:t>Space utilization</a:t>
            </a:r>
          </a:p>
          <a:p>
            <a:pPr lvl="1"/>
            <a:r>
              <a:rPr lang="en-US" dirty="0" smtClean="0"/>
              <a:t>Food consumption</a:t>
            </a:r>
          </a:p>
          <a:p>
            <a:pPr lvl="1"/>
            <a:r>
              <a:rPr lang="en-US" dirty="0" smtClean="0"/>
              <a:t>Temperature range</a:t>
            </a:r>
          </a:p>
          <a:p>
            <a:pPr lvl="1"/>
            <a:r>
              <a:rPr lang="en-US" dirty="0" smtClean="0"/>
              <a:t>Appropriate conditions for mating</a:t>
            </a:r>
          </a:p>
          <a:p>
            <a:pPr lvl="1"/>
            <a:r>
              <a:rPr lang="en-US" dirty="0" smtClean="0"/>
              <a:t>Requirements for moisture and more</a:t>
            </a:r>
          </a:p>
          <a:p>
            <a:endParaRPr lang="en-US" dirty="0"/>
          </a:p>
        </p:txBody>
      </p:sp>
      <p:pic>
        <p:nvPicPr>
          <p:cNvPr id="4" name="Picture 4"/>
          <p:cNvPicPr>
            <a:picLocks noChangeAspect="1" noChangeArrowheads="1"/>
          </p:cNvPicPr>
          <p:nvPr/>
        </p:nvPicPr>
        <p:blipFill>
          <a:blip r:embed="rId2" cstate="print">
            <a:lum bright="12000" contrast="12000"/>
          </a:blip>
          <a:srcRect l="27441" r="23430" b="3947"/>
          <a:stretch>
            <a:fillRect/>
          </a:stretch>
        </p:blipFill>
        <p:spPr bwMode="auto">
          <a:xfrm>
            <a:off x="6096000" y="1828800"/>
            <a:ext cx="25908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2"/>
                </a:solidFill>
              </a:rPr>
              <a:t>Phosphorus cycle</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lnSpc>
                <a:spcPct val="90000"/>
              </a:lnSpc>
            </a:pPr>
            <a:r>
              <a:rPr lang="en-US" b="1" u="sng" dirty="0" smtClean="0">
                <a:solidFill>
                  <a:srgbClr val="FF0000"/>
                </a:solidFill>
              </a:rPr>
              <a:t>Phosphorus cycle</a:t>
            </a:r>
          </a:p>
          <a:p>
            <a:pPr lvl="1">
              <a:lnSpc>
                <a:spcPct val="90000"/>
              </a:lnSpc>
            </a:pPr>
            <a:r>
              <a:rPr lang="en-US" dirty="0" smtClean="0"/>
              <a:t>Phosphorus is required by all organisms</a:t>
            </a:r>
          </a:p>
          <a:p>
            <a:pPr lvl="2">
              <a:lnSpc>
                <a:spcPct val="90000"/>
              </a:lnSpc>
            </a:pPr>
            <a:r>
              <a:rPr lang="en-US" b="1" dirty="0" smtClean="0">
                <a:solidFill>
                  <a:srgbClr val="FF0000"/>
                </a:solidFill>
              </a:rPr>
              <a:t>Occurs in nucleic acids, membranes, ATP</a:t>
            </a:r>
          </a:p>
          <a:p>
            <a:pPr lvl="1">
              <a:lnSpc>
                <a:spcPct val="90000"/>
              </a:lnSpc>
            </a:pPr>
            <a:r>
              <a:rPr lang="en-US" dirty="0" smtClean="0"/>
              <a:t>No significant gas form</a:t>
            </a:r>
          </a:p>
          <a:p>
            <a:pPr lvl="1">
              <a:lnSpc>
                <a:spcPct val="90000"/>
              </a:lnSpc>
            </a:pPr>
            <a:r>
              <a:rPr lang="en-US" dirty="0" smtClean="0"/>
              <a:t>Exists as PO</a:t>
            </a:r>
            <a:r>
              <a:rPr lang="en-US" baseline="-25000" dirty="0" smtClean="0"/>
              <a:t>4</a:t>
            </a:r>
            <a:r>
              <a:rPr lang="en-US" baseline="30000" dirty="0" smtClean="0"/>
              <a:t>3-</a:t>
            </a:r>
            <a:r>
              <a:rPr lang="en-US" dirty="0" smtClean="0"/>
              <a:t> in ecosystems</a:t>
            </a:r>
          </a:p>
          <a:p>
            <a:pPr lvl="1">
              <a:lnSpc>
                <a:spcPct val="90000"/>
              </a:lnSpc>
            </a:pPr>
            <a:r>
              <a:rPr lang="en-US" dirty="0" smtClean="0"/>
              <a:t>Plants and algae use free inorganic phosphorus, animals eat plants to obtain their </a:t>
            </a:r>
            <a:r>
              <a:rPr lang="en-US" dirty="0" smtClean="0"/>
              <a:t>phosphorus</a:t>
            </a:r>
          </a:p>
          <a:p>
            <a:pPr lvl="1">
              <a:lnSpc>
                <a:spcPct val="90000"/>
              </a:lnSpc>
            </a:pPr>
            <a:r>
              <a:rPr lang="en-US" dirty="0" smtClean="0"/>
              <a:t>Also leads to Algae Blooms and </a:t>
            </a:r>
          </a:p>
          <a:p>
            <a:pPr lvl="1">
              <a:lnSpc>
                <a:spcPct val="90000"/>
              </a:lnSpc>
            </a:pPr>
            <a:r>
              <a:rPr lang="en-US" dirty="0" smtClean="0"/>
              <a:t>Hyper-</a:t>
            </a:r>
            <a:r>
              <a:rPr lang="en-US" dirty="0" err="1" smtClean="0"/>
              <a:t>eutrophophic</a:t>
            </a:r>
            <a:r>
              <a:rPr lang="en-US" dirty="0" smtClean="0"/>
              <a:t> waters. </a:t>
            </a:r>
            <a:endParaRPr lang="en-US" dirty="0" smtClean="0"/>
          </a:p>
          <a:p>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Phosphorus cycle</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solidFill>
                  <a:srgbClr val="FF0000"/>
                </a:solidFill>
              </a:rPr>
              <a:t>Total </a:t>
            </a:r>
            <a:r>
              <a:rPr lang="en-US" b="1" dirty="0" smtClean="0">
                <a:solidFill>
                  <a:srgbClr val="FF0000"/>
                </a:solidFill>
              </a:rPr>
              <a:t>P0</a:t>
            </a:r>
            <a:r>
              <a:rPr lang="en-US" b="1" baseline="-25000" dirty="0" smtClean="0">
                <a:solidFill>
                  <a:srgbClr val="FF0000"/>
                </a:solidFill>
              </a:rPr>
              <a:t>4</a:t>
            </a:r>
            <a:r>
              <a:rPr lang="en-US" b="1" dirty="0" smtClean="0">
                <a:solidFill>
                  <a:srgbClr val="FF0000"/>
                </a:solidFill>
              </a:rPr>
              <a:t> needs to be very low</a:t>
            </a:r>
            <a:r>
              <a:rPr lang="en-US" dirty="0" smtClean="0"/>
              <a:t>.</a:t>
            </a:r>
            <a:r>
              <a:rPr lang="en-US" dirty="0" smtClean="0"/>
              <a:t> </a:t>
            </a:r>
          </a:p>
          <a:p>
            <a:r>
              <a:rPr lang="en-US" dirty="0" smtClean="0"/>
              <a:t>Can get into our water supplied from fertilizers. (Minnesota has a law that states no phosphates in lawn fertilizers</a:t>
            </a:r>
            <a:r>
              <a:rPr lang="en-US" dirty="0" smtClean="0"/>
              <a:t>.) Farmers can use it. </a:t>
            </a:r>
            <a:endParaRPr lang="en-US" dirty="0" smtClean="0"/>
          </a:p>
          <a:p>
            <a:r>
              <a:rPr lang="en-US" dirty="0" smtClean="0"/>
              <a:t>Total Phosphates </a:t>
            </a:r>
            <a:r>
              <a:rPr lang="en-US" b="1" dirty="0" smtClean="0">
                <a:solidFill>
                  <a:srgbClr val="FF0000"/>
                </a:solidFill>
              </a:rPr>
              <a:t>should not be exceed  </a:t>
            </a:r>
            <a:r>
              <a:rPr lang="en-US" dirty="0" smtClean="0"/>
              <a:t>0.05 mg/L in a stream at a point where it enters a lake or reservoir.</a:t>
            </a:r>
          </a:p>
          <a:p>
            <a:r>
              <a:rPr lang="en-US" b="1" dirty="0" smtClean="0">
                <a:solidFill>
                  <a:srgbClr val="FF0000"/>
                </a:solidFill>
              </a:rPr>
              <a:t>Animal wastes</a:t>
            </a:r>
            <a:r>
              <a:rPr lang="en-US" dirty="0" smtClean="0"/>
              <a:t>: Essential in metabolism so it is present in animal waste.</a:t>
            </a:r>
          </a:p>
          <a:p>
            <a:r>
              <a:rPr lang="en-US" dirty="0" smtClean="0"/>
              <a:t>	Barnyards feedlots, hog and dairy farms.</a:t>
            </a:r>
          </a:p>
          <a:p>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Phosphorus cycle</a:t>
            </a:r>
            <a:endParaRPr lang="en-US" dirty="0"/>
          </a:p>
        </p:txBody>
      </p:sp>
      <p:sp>
        <p:nvSpPr>
          <p:cNvPr id="3" name="Content Placeholder 2"/>
          <p:cNvSpPr>
            <a:spLocks noGrp="1"/>
          </p:cNvSpPr>
          <p:nvPr>
            <p:ph idx="1"/>
          </p:nvPr>
        </p:nvSpPr>
        <p:spPr/>
        <p:txBody>
          <a:bodyPr/>
          <a:lstStyle/>
          <a:p>
            <a:r>
              <a:rPr lang="en-US" b="1" u="sng" dirty="0" smtClean="0">
                <a:solidFill>
                  <a:srgbClr val="FF0000"/>
                </a:solidFill>
              </a:rPr>
              <a:t>Paved Surfaces</a:t>
            </a:r>
            <a:r>
              <a:rPr lang="en-US" dirty="0" smtClean="0"/>
              <a:t>: </a:t>
            </a:r>
            <a:r>
              <a:rPr lang="en-US" dirty="0" smtClean="0"/>
              <a:t> </a:t>
            </a:r>
            <a:r>
              <a:rPr lang="en-US" dirty="0" smtClean="0"/>
              <a:t>expose and release phosphorous through soil </a:t>
            </a:r>
            <a:r>
              <a:rPr lang="en-US" dirty="0" smtClean="0"/>
              <a:t>erosion. </a:t>
            </a:r>
            <a:r>
              <a:rPr lang="en-US" b="1" dirty="0" smtClean="0"/>
              <a:t>If</a:t>
            </a:r>
            <a:r>
              <a:rPr lang="en-US" dirty="0" smtClean="0"/>
              <a:t> </a:t>
            </a:r>
            <a:r>
              <a:rPr lang="en-US" b="1" dirty="0" smtClean="0"/>
              <a:t>wetlands</a:t>
            </a:r>
            <a:r>
              <a:rPr lang="en-US" dirty="0" smtClean="0"/>
              <a:t> are </a:t>
            </a:r>
            <a:r>
              <a:rPr lang="en-US" b="1" dirty="0" smtClean="0"/>
              <a:t>drained</a:t>
            </a:r>
            <a:r>
              <a:rPr lang="en-US" dirty="0" smtClean="0"/>
              <a:t> phosphorous that was buried can be exposed also with no area to act as a filter</a:t>
            </a:r>
            <a:r>
              <a:rPr lang="en-US" dirty="0" smtClean="0"/>
              <a:t>.</a:t>
            </a:r>
          </a:p>
          <a:p>
            <a:r>
              <a:rPr lang="en-US" b="1" u="sng" dirty="0" smtClean="0">
                <a:solidFill>
                  <a:srgbClr val="FF0000"/>
                </a:solidFill>
              </a:rPr>
              <a:t>Wetland Plants absorb and filter out nitrogen!</a:t>
            </a:r>
            <a:endParaRPr lang="en-US" b="1" u="sng" dirty="0" smtClean="0">
              <a:solidFill>
                <a:srgbClr val="FF0000"/>
              </a:solidFill>
            </a:endParaRPr>
          </a:p>
          <a:p>
            <a:r>
              <a:rPr lang="en-US" b="1" u="sng" dirty="0" smtClean="0">
                <a:solidFill>
                  <a:srgbClr val="FF0000"/>
                </a:solidFill>
              </a:rPr>
              <a:t>Forest fires</a:t>
            </a:r>
            <a:r>
              <a:rPr lang="en-US" dirty="0" smtClean="0"/>
              <a:t>: Causes soil erosion thus releasing Phosphorous.  </a:t>
            </a:r>
          </a:p>
          <a:p>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Phosphorus Cycle</a:t>
            </a:r>
            <a:endParaRPr lang="en-US" dirty="0"/>
          </a:p>
        </p:txBody>
      </p:sp>
      <p:sp>
        <p:nvSpPr>
          <p:cNvPr id="3" name="Content Placeholder 2"/>
          <p:cNvSpPr>
            <a:spLocks noGrp="1"/>
          </p:cNvSpPr>
          <p:nvPr>
            <p:ph idx="1"/>
          </p:nvPr>
        </p:nvSpPr>
        <p:spPr/>
        <p:txBody>
          <a:bodyPr/>
          <a:lstStyle/>
          <a:p>
            <a:r>
              <a:rPr lang="en-US" b="1" dirty="0" smtClean="0">
                <a:solidFill>
                  <a:srgbClr val="FF0000"/>
                </a:solidFill>
              </a:rPr>
              <a:t>Limiting nutrient:</a:t>
            </a:r>
            <a:r>
              <a:rPr lang="en-US" dirty="0" smtClean="0"/>
              <a:t>  weak link in an ecosystem; shortest supply relative to the needs of organisms</a:t>
            </a:r>
          </a:p>
          <a:p>
            <a:r>
              <a:rPr lang="en-US" b="1" dirty="0" smtClean="0">
                <a:solidFill>
                  <a:srgbClr val="FF0000"/>
                </a:solidFill>
              </a:rPr>
              <a:t>Iron</a:t>
            </a:r>
            <a:r>
              <a:rPr lang="en-US" dirty="0" smtClean="0"/>
              <a:t> is the limiting nutrient for </a:t>
            </a:r>
            <a:r>
              <a:rPr lang="en-US" b="1" smtClean="0">
                <a:solidFill>
                  <a:srgbClr val="FF0000"/>
                </a:solidFill>
              </a:rPr>
              <a:t>algal</a:t>
            </a:r>
            <a:r>
              <a:rPr lang="en-US" smtClean="0"/>
              <a:t> populations.</a:t>
            </a:r>
            <a:endParaRPr lang="en-US" dirty="0" smtClean="0"/>
          </a:p>
          <a:p>
            <a:r>
              <a:rPr lang="en-US" b="1" dirty="0" smtClean="0">
                <a:solidFill>
                  <a:srgbClr val="FF0000"/>
                </a:solidFill>
              </a:rPr>
              <a:t>Nitrogen and phosphorus </a:t>
            </a:r>
            <a:r>
              <a:rPr lang="en-US" dirty="0" smtClean="0"/>
              <a:t>can also be limiting nutrients for both terrestrial and aquatic ecosystems</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Biogeochemical Cycles</a:t>
            </a:r>
            <a:endParaRPr lang="en-US" b="1" dirty="0">
              <a:solidFill>
                <a:srgbClr val="FF0000"/>
              </a:solidFill>
            </a:endParaRPr>
          </a:p>
        </p:txBody>
      </p:sp>
      <p:pic>
        <p:nvPicPr>
          <p:cNvPr id="4" name="Picture 6" descr="rav65819_57_06"/>
          <p:cNvPicPr>
            <a:picLocks noChangeAspect="1" noChangeArrowheads="1"/>
          </p:cNvPicPr>
          <p:nvPr/>
        </p:nvPicPr>
        <p:blipFill>
          <a:blip r:embed="rId2" cstate="print"/>
          <a:srcRect/>
          <a:stretch>
            <a:fillRect/>
          </a:stretch>
        </p:blipFill>
        <p:spPr bwMode="auto">
          <a:xfrm>
            <a:off x="1752600" y="1371600"/>
            <a:ext cx="5029200" cy="3378200"/>
          </a:xfrm>
          <a:prstGeom prst="rect">
            <a:avLst/>
          </a:prstGeom>
          <a:noFill/>
          <a:ln w="9525">
            <a:noFill/>
            <a:miter lim="800000"/>
            <a:headEnd/>
            <a:tailEnd/>
          </a:ln>
        </p:spPr>
      </p:pic>
      <p:sp>
        <p:nvSpPr>
          <p:cNvPr id="5" name="Rectangle 4"/>
          <p:cNvSpPr/>
          <p:nvPr/>
        </p:nvSpPr>
        <p:spPr>
          <a:xfrm>
            <a:off x="990600" y="4795897"/>
            <a:ext cx="7620000" cy="2062103"/>
          </a:xfrm>
          <a:prstGeom prst="rect">
            <a:avLst/>
          </a:prstGeom>
        </p:spPr>
        <p:txBody>
          <a:bodyPr wrap="square">
            <a:spAutoFit/>
          </a:bodyPr>
          <a:lstStyle/>
          <a:p>
            <a:r>
              <a:rPr lang="en-US" sz="3200" dirty="0" smtClean="0"/>
              <a:t>Every year millions of metric tons of iron-rich dust is carried by the trade winds, from the Sahara Desert, across the globe to as far as the Pacific Ocean</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Flow of Energy in Ecosystems</a:t>
            </a:r>
            <a:endParaRPr lang="en-US" b="1" dirty="0">
              <a:solidFill>
                <a:schemeClr val="tx2"/>
              </a:solidFill>
            </a:endParaRPr>
          </a:p>
        </p:txBody>
      </p:sp>
      <p:sp>
        <p:nvSpPr>
          <p:cNvPr id="3" name="Content Placeholder 2"/>
          <p:cNvSpPr>
            <a:spLocks noGrp="1"/>
          </p:cNvSpPr>
          <p:nvPr>
            <p:ph idx="1"/>
          </p:nvPr>
        </p:nvSpPr>
        <p:spPr/>
        <p:txBody>
          <a:bodyPr>
            <a:normAutofit lnSpcReduction="10000"/>
          </a:bodyPr>
          <a:lstStyle/>
          <a:p>
            <a:r>
              <a:rPr lang="en-US" dirty="0" smtClean="0"/>
              <a:t>Energy is never recycled</a:t>
            </a:r>
          </a:p>
          <a:p>
            <a:r>
              <a:rPr lang="en-US" dirty="0" smtClean="0"/>
              <a:t>Energy exists as;</a:t>
            </a:r>
          </a:p>
          <a:p>
            <a:pPr lvl="1"/>
            <a:r>
              <a:rPr lang="en-US" dirty="0" smtClean="0"/>
              <a:t>Light</a:t>
            </a:r>
          </a:p>
          <a:p>
            <a:pPr lvl="1"/>
            <a:r>
              <a:rPr lang="en-US" dirty="0" smtClean="0"/>
              <a:t>Chemical-bond energy</a:t>
            </a:r>
          </a:p>
          <a:p>
            <a:pPr lvl="1"/>
            <a:r>
              <a:rPr lang="en-US" dirty="0" smtClean="0"/>
              <a:t>Motion</a:t>
            </a:r>
          </a:p>
          <a:p>
            <a:pPr lvl="1"/>
            <a:r>
              <a:rPr lang="en-US" dirty="0" smtClean="0"/>
              <a:t>Heat</a:t>
            </a:r>
          </a:p>
          <a:p>
            <a:r>
              <a:rPr lang="en-US" b="1" dirty="0" smtClean="0">
                <a:solidFill>
                  <a:srgbClr val="FF0000"/>
                </a:solidFill>
              </a:rPr>
              <a:t>First Law of Thermodynamics: </a:t>
            </a:r>
            <a:r>
              <a:rPr lang="en-US" dirty="0" smtClean="0"/>
              <a:t> energy is neither created nor destroyed; it changes forms</a:t>
            </a:r>
          </a:p>
          <a:p>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647" y="52625"/>
            <a:ext cx="8229600" cy="868362"/>
          </a:xfrm>
        </p:spPr>
        <p:txBody>
          <a:bodyPr>
            <a:normAutofit fontScale="90000"/>
          </a:bodyPr>
          <a:lstStyle/>
          <a:p>
            <a:r>
              <a:rPr lang="en-US" sz="3200" b="1" dirty="0" smtClean="0">
                <a:solidFill>
                  <a:schemeClr val="tx2"/>
                </a:solidFill>
              </a:rPr>
              <a:t>Flow of Energy in Ecosystems</a:t>
            </a:r>
            <a:br>
              <a:rPr lang="en-US" sz="3200" b="1" dirty="0" smtClean="0">
                <a:solidFill>
                  <a:schemeClr val="tx2"/>
                </a:solidFill>
              </a:rPr>
            </a:br>
            <a:r>
              <a:rPr lang="en-US" sz="3200" b="1" dirty="0" smtClean="0">
                <a:solidFill>
                  <a:schemeClr val="tx2"/>
                </a:solidFill>
              </a:rPr>
              <a:t>Food Chains and Food Webs</a:t>
            </a:r>
            <a:endParaRPr lang="en-US" sz="3200" b="1" dirty="0">
              <a:solidFill>
                <a:schemeClr val="tx2"/>
              </a:solidFill>
            </a:endParaRPr>
          </a:p>
        </p:txBody>
      </p:sp>
      <p:sp>
        <p:nvSpPr>
          <p:cNvPr id="3" name="Content Placeholder 2"/>
          <p:cNvSpPr>
            <a:spLocks noGrp="1"/>
          </p:cNvSpPr>
          <p:nvPr>
            <p:ph idx="1"/>
          </p:nvPr>
        </p:nvSpPr>
        <p:spPr>
          <a:xfrm>
            <a:off x="457200" y="1600200"/>
            <a:ext cx="4191000" cy="4876800"/>
          </a:xfrm>
        </p:spPr>
        <p:txBody>
          <a:bodyPr>
            <a:normAutofit lnSpcReduction="10000"/>
          </a:bodyPr>
          <a:lstStyle/>
          <a:p>
            <a:pPr>
              <a:lnSpc>
                <a:spcPct val="90000"/>
              </a:lnSpc>
            </a:pPr>
            <a:r>
              <a:rPr lang="en-US" sz="2800" u="sng" dirty="0" smtClean="0"/>
              <a:t>Organisms cannot convert heat to any of the other forms of energy</a:t>
            </a:r>
          </a:p>
          <a:p>
            <a:pPr>
              <a:lnSpc>
                <a:spcPct val="90000"/>
              </a:lnSpc>
            </a:pPr>
            <a:r>
              <a:rPr lang="en-US" sz="2800" dirty="0" smtClean="0">
                <a:solidFill>
                  <a:srgbClr val="FF0000"/>
                </a:solidFill>
              </a:rPr>
              <a:t>Second Law of Thermodynamics</a:t>
            </a:r>
            <a:r>
              <a:rPr lang="en-US" sz="2800" dirty="0" smtClean="0"/>
              <a:t>:  Whenever organisms use chemical-bond or light energy some is converted to heat (</a:t>
            </a:r>
            <a:r>
              <a:rPr lang="en-US" sz="2800" b="1" i="1" u="sng" dirty="0" smtClean="0">
                <a:solidFill>
                  <a:schemeClr val="tx2"/>
                </a:solidFill>
              </a:rPr>
              <a:t>entropy</a:t>
            </a:r>
            <a:r>
              <a:rPr lang="en-US" sz="2800" dirty="0" smtClean="0"/>
              <a:t>)</a:t>
            </a:r>
          </a:p>
          <a:p>
            <a:pPr>
              <a:lnSpc>
                <a:spcPct val="90000"/>
              </a:lnSpc>
            </a:pPr>
            <a:r>
              <a:rPr lang="en-US" sz="2800" dirty="0" smtClean="0"/>
              <a:t>Sun our major source of energy</a:t>
            </a:r>
          </a:p>
          <a:p>
            <a:endParaRPr lang="en-US" dirty="0"/>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865632"/>
            <a:ext cx="4199014" cy="31790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econd Law of thermodynam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4129087"/>
            <a:ext cx="3200920" cy="2728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Energy Flow</a:t>
            </a:r>
            <a:endParaRPr lang="en-US" b="1" dirty="0">
              <a:solidFill>
                <a:schemeClr val="tx2"/>
              </a:solidFill>
            </a:endParaRPr>
          </a:p>
        </p:txBody>
      </p:sp>
      <p:sp>
        <p:nvSpPr>
          <p:cNvPr id="3" name="Content Placeholder 2"/>
          <p:cNvSpPr>
            <a:spLocks noGrp="1"/>
          </p:cNvSpPr>
          <p:nvPr>
            <p:ph idx="1"/>
          </p:nvPr>
        </p:nvSpPr>
        <p:spPr/>
        <p:txBody>
          <a:bodyPr/>
          <a:lstStyle/>
          <a:p>
            <a:r>
              <a:rPr lang="en-US" b="1" dirty="0" err="1" smtClean="0">
                <a:solidFill>
                  <a:srgbClr val="FF0000"/>
                </a:solidFill>
              </a:rPr>
              <a:t>Trophic</a:t>
            </a:r>
            <a:r>
              <a:rPr lang="en-US" b="1" dirty="0" smtClean="0">
                <a:solidFill>
                  <a:srgbClr val="FF0000"/>
                </a:solidFill>
              </a:rPr>
              <a:t> levels:</a:t>
            </a:r>
            <a:r>
              <a:rPr lang="en-US" dirty="0" smtClean="0"/>
              <a:t>  which level an organism “feeds” at</a:t>
            </a:r>
          </a:p>
          <a:p>
            <a:r>
              <a:rPr lang="en-US" b="1" dirty="0" err="1" smtClean="0">
                <a:solidFill>
                  <a:srgbClr val="FF0000"/>
                </a:solidFill>
              </a:rPr>
              <a:t>Autotrophs</a:t>
            </a:r>
            <a:r>
              <a:rPr lang="en-US" b="1" dirty="0" smtClean="0">
                <a:solidFill>
                  <a:srgbClr val="FF0000"/>
                </a:solidFill>
              </a:rPr>
              <a:t>:</a:t>
            </a:r>
            <a:r>
              <a:rPr lang="en-US" dirty="0" smtClean="0"/>
              <a:t>  “self-feeders” synthesize the organic compounds of their bodies from inorganic precursors</a:t>
            </a:r>
          </a:p>
          <a:p>
            <a:pPr lvl="1"/>
            <a:r>
              <a:rPr lang="en-US" b="1" dirty="0" err="1" smtClean="0">
                <a:solidFill>
                  <a:srgbClr val="FF0000"/>
                </a:solidFill>
              </a:rPr>
              <a:t>Photoautotrophs</a:t>
            </a:r>
            <a:r>
              <a:rPr lang="en-US" b="1" dirty="0" smtClean="0">
                <a:solidFill>
                  <a:srgbClr val="FF0000"/>
                </a:solidFill>
              </a:rPr>
              <a:t>:</a:t>
            </a:r>
            <a:r>
              <a:rPr lang="en-US" dirty="0" smtClean="0"/>
              <a:t> light as energy source</a:t>
            </a:r>
          </a:p>
          <a:p>
            <a:pPr lvl="1"/>
            <a:r>
              <a:rPr lang="en-US" b="1" dirty="0" err="1" smtClean="0">
                <a:solidFill>
                  <a:srgbClr val="FF0000"/>
                </a:solidFill>
              </a:rPr>
              <a:t>Chemoautotrophs</a:t>
            </a:r>
            <a:r>
              <a:rPr lang="en-US" b="1" dirty="0" smtClean="0">
                <a:solidFill>
                  <a:srgbClr val="FF0000"/>
                </a:solidFill>
              </a:rPr>
              <a:t>: </a:t>
            </a:r>
            <a:r>
              <a:rPr lang="en-US" dirty="0" smtClean="0"/>
              <a:t> energy from inorganic oxidation reactions </a:t>
            </a:r>
          </a:p>
          <a:p>
            <a:pPr lvl="2"/>
            <a:r>
              <a:rPr lang="en-US" dirty="0" smtClean="0"/>
              <a:t>prokaryotic</a:t>
            </a:r>
          </a:p>
          <a:p>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Energy Flow</a:t>
            </a:r>
            <a:endParaRPr lang="en-US" dirty="0"/>
          </a:p>
        </p:txBody>
      </p:sp>
      <p:sp>
        <p:nvSpPr>
          <p:cNvPr id="3" name="Content Placeholder 2"/>
          <p:cNvSpPr>
            <a:spLocks noGrp="1"/>
          </p:cNvSpPr>
          <p:nvPr>
            <p:ph idx="1"/>
          </p:nvPr>
        </p:nvSpPr>
        <p:spPr/>
        <p:txBody>
          <a:bodyPr/>
          <a:lstStyle/>
          <a:p>
            <a:r>
              <a:rPr lang="en-US" b="1" dirty="0" err="1" smtClean="0">
                <a:solidFill>
                  <a:srgbClr val="FF0000"/>
                </a:solidFill>
              </a:rPr>
              <a:t>Heterotrophs</a:t>
            </a:r>
            <a:r>
              <a:rPr lang="en-US" b="1" dirty="0" smtClean="0">
                <a:solidFill>
                  <a:srgbClr val="FF0000"/>
                </a:solidFill>
              </a:rPr>
              <a:t>: </a:t>
            </a:r>
            <a:r>
              <a:rPr lang="en-US" dirty="0" smtClean="0"/>
              <a:t> cannot synthesize organic compounds from inorganic precursors; </a:t>
            </a:r>
          </a:p>
          <a:p>
            <a:pPr lvl="1"/>
            <a:r>
              <a:rPr lang="en-US" dirty="0" smtClean="0"/>
              <a:t>animals that eat plants and other animals;</a:t>
            </a:r>
          </a:p>
          <a:p>
            <a:pPr lvl="1"/>
            <a:r>
              <a:rPr lang="en-US" dirty="0" smtClean="0"/>
              <a:t> fungi that use dead and decaying matter (</a:t>
            </a:r>
            <a:r>
              <a:rPr lang="en-US" dirty="0" err="1" smtClean="0"/>
              <a:t>detritivores</a:t>
            </a:r>
            <a:r>
              <a:rPr lang="en-US" dirty="0" smtClean="0"/>
              <a:t>)</a:t>
            </a:r>
          </a:p>
          <a:p>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Trophic</a:t>
            </a:r>
            <a:r>
              <a:rPr lang="en-US" dirty="0" smtClean="0"/>
              <a:t> levels within an ecosystem</a:t>
            </a:r>
            <a:br>
              <a:rPr lang="en-US" dirty="0" smtClean="0"/>
            </a:br>
            <a:endParaRPr lang="en-US" dirty="0"/>
          </a:p>
        </p:txBody>
      </p:sp>
      <p:pic>
        <p:nvPicPr>
          <p:cNvPr id="4" name="Picture 8" descr="rav65819_57_08"/>
          <p:cNvPicPr>
            <a:picLocks noGrp="1" noChangeAspect="1" noChangeArrowheads="1"/>
          </p:cNvPicPr>
          <p:nvPr>
            <p:ph idx="1"/>
          </p:nvPr>
        </p:nvPicPr>
        <p:blipFill>
          <a:blip r:embed="rId2" cstate="print"/>
          <a:srcRect/>
          <a:stretch>
            <a:fillRect/>
          </a:stretch>
        </p:blipFill>
        <p:spPr bwMode="auto">
          <a:xfrm>
            <a:off x="582930" y="1780635"/>
            <a:ext cx="7978140" cy="41650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Ecological Niche</a:t>
            </a:r>
            <a:endParaRPr lang="en-US" dirty="0"/>
          </a:p>
        </p:txBody>
      </p:sp>
      <p:sp>
        <p:nvSpPr>
          <p:cNvPr id="3" name="Content Placeholder 2"/>
          <p:cNvSpPr>
            <a:spLocks noGrp="1"/>
          </p:cNvSpPr>
          <p:nvPr>
            <p:ph idx="1"/>
          </p:nvPr>
        </p:nvSpPr>
        <p:spPr/>
        <p:txBody>
          <a:bodyPr>
            <a:normAutofit fontScale="92500" lnSpcReduction="10000"/>
          </a:bodyPr>
          <a:lstStyle/>
          <a:p>
            <a:pPr>
              <a:lnSpc>
                <a:spcPct val="90000"/>
              </a:lnSpc>
            </a:pPr>
            <a:r>
              <a:rPr lang="en-US" b="1" dirty="0" err="1" smtClean="0">
                <a:solidFill>
                  <a:srgbClr val="FF0000"/>
                </a:solidFill>
              </a:rPr>
              <a:t>Interspecific</a:t>
            </a:r>
            <a:r>
              <a:rPr lang="en-US" b="1" dirty="0" smtClean="0">
                <a:solidFill>
                  <a:srgbClr val="FF0000"/>
                </a:solidFill>
              </a:rPr>
              <a:t> competition:</a:t>
            </a:r>
            <a:r>
              <a:rPr lang="en-US" dirty="0" smtClean="0"/>
              <a:t>  occurs when two species attempt to use the same resource and there is not enough resource to satisfy both. </a:t>
            </a:r>
          </a:p>
          <a:p>
            <a:pPr>
              <a:lnSpc>
                <a:spcPct val="90000"/>
              </a:lnSpc>
            </a:pPr>
            <a:r>
              <a:rPr lang="en-US" dirty="0" smtClean="0"/>
              <a:t>The opposite of </a:t>
            </a:r>
            <a:r>
              <a:rPr lang="en-US" b="1" dirty="0" err="1" smtClean="0">
                <a:solidFill>
                  <a:srgbClr val="FF0000"/>
                </a:solidFill>
              </a:rPr>
              <a:t>Intraspecific</a:t>
            </a:r>
            <a:r>
              <a:rPr lang="en-US" b="1" dirty="0" smtClean="0">
                <a:solidFill>
                  <a:srgbClr val="FF0000"/>
                </a:solidFill>
              </a:rPr>
              <a:t> competition</a:t>
            </a:r>
            <a:r>
              <a:rPr lang="en-US" dirty="0" smtClean="0"/>
              <a:t>, which is between individuals of the same species.</a:t>
            </a:r>
          </a:p>
          <a:p>
            <a:pPr>
              <a:lnSpc>
                <a:spcPct val="90000"/>
              </a:lnSpc>
            </a:pPr>
            <a:r>
              <a:rPr lang="en-US" b="1" dirty="0" smtClean="0">
                <a:solidFill>
                  <a:srgbClr val="FF0000"/>
                </a:solidFill>
              </a:rPr>
              <a:t>Interference competition:</a:t>
            </a:r>
            <a:r>
              <a:rPr lang="en-US" dirty="0" smtClean="0"/>
              <a:t>  physical interactions over access to resources</a:t>
            </a:r>
          </a:p>
          <a:p>
            <a:pPr lvl="1">
              <a:lnSpc>
                <a:spcPct val="90000"/>
              </a:lnSpc>
            </a:pPr>
            <a:r>
              <a:rPr lang="en-US" dirty="0" smtClean="0"/>
              <a:t>Fighting</a:t>
            </a:r>
          </a:p>
          <a:p>
            <a:pPr lvl="1">
              <a:lnSpc>
                <a:spcPct val="90000"/>
              </a:lnSpc>
            </a:pPr>
            <a:r>
              <a:rPr lang="en-US" dirty="0" smtClean="0"/>
              <a:t>Defending a territory</a:t>
            </a:r>
          </a:p>
          <a:p>
            <a:pPr lvl="1">
              <a:lnSpc>
                <a:spcPct val="90000"/>
              </a:lnSpc>
            </a:pPr>
            <a:r>
              <a:rPr lang="en-US" b="1" dirty="0" smtClean="0">
                <a:solidFill>
                  <a:srgbClr val="FF0000"/>
                </a:solidFill>
              </a:rPr>
              <a:t>Competitive exclusion:</a:t>
            </a:r>
            <a:r>
              <a:rPr lang="en-US" dirty="0" smtClean="0"/>
              <a:t>  displacing an individual from its range</a:t>
            </a:r>
          </a:p>
          <a:p>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A1300C96-2DBC-441F-848B-A93E43E05469}" type="slidenum">
              <a:rPr lang="en-US" altLang="en-US" sz="1400">
                <a:latin typeface="Times" panose="02020603050405020304" pitchFamily="18" charset="0"/>
              </a:rPr>
              <a:pPr/>
              <a:t>90</a:t>
            </a:fld>
            <a:endParaRPr lang="en-US" altLang="en-US" sz="1400">
              <a:latin typeface="Times" panose="02020603050405020304" pitchFamily="18" charset="0"/>
            </a:endParaRPr>
          </a:p>
        </p:txBody>
      </p:sp>
      <p:sp>
        <p:nvSpPr>
          <p:cNvPr id="36867" name="Rectangle 3"/>
          <p:cNvSpPr>
            <a:spLocks noGrp="1" noChangeArrowheads="1"/>
          </p:cNvSpPr>
          <p:nvPr>
            <p:ph type="body" idx="1"/>
          </p:nvPr>
        </p:nvSpPr>
        <p:spPr/>
        <p:txBody>
          <a:bodyPr/>
          <a:lstStyle/>
          <a:p>
            <a:pPr eaLnBrk="1" hangingPunct="1"/>
            <a:r>
              <a:rPr lang="en-US" altLang="en-US" b="1" smtClean="0">
                <a:solidFill>
                  <a:srgbClr val="FF0000"/>
                </a:solidFill>
              </a:rPr>
              <a:t>Productivity: </a:t>
            </a:r>
            <a:r>
              <a:rPr lang="en-US" altLang="en-US" smtClean="0"/>
              <a:t> the rate at which the organisms in the trophic level collectively synthesize new organic matter</a:t>
            </a:r>
          </a:p>
          <a:p>
            <a:pPr eaLnBrk="1" hangingPunct="1"/>
            <a:r>
              <a:rPr lang="en-US" altLang="en-US" b="1" smtClean="0">
                <a:solidFill>
                  <a:srgbClr val="FF0000"/>
                </a:solidFill>
              </a:rPr>
              <a:t>Primary productivity:</a:t>
            </a:r>
            <a:r>
              <a:rPr lang="en-US" altLang="en-US" smtClean="0"/>
              <a:t>  productivity of the primary producers</a:t>
            </a:r>
          </a:p>
          <a:p>
            <a:pPr eaLnBrk="1" hangingPunct="1"/>
            <a:r>
              <a:rPr lang="en-US" altLang="en-US" b="1" smtClean="0">
                <a:solidFill>
                  <a:srgbClr val="FF0000"/>
                </a:solidFill>
              </a:rPr>
              <a:t>Respiration:</a:t>
            </a:r>
            <a:r>
              <a:rPr lang="en-US" altLang="en-US" smtClean="0"/>
              <a:t>  rate at which primary producers break down organic compounds</a:t>
            </a:r>
          </a:p>
        </p:txBody>
      </p:sp>
      <p:sp>
        <p:nvSpPr>
          <p:cNvPr id="36868" name="Rectangle 4"/>
          <p:cNvSpPr>
            <a:spLocks noGrp="1" noChangeArrowheads="1"/>
          </p:cNvSpPr>
          <p:nvPr>
            <p:ph type="title"/>
          </p:nvPr>
        </p:nvSpPr>
        <p:spPr>
          <a:noFill/>
        </p:spPr>
        <p:txBody>
          <a:bodyPr/>
          <a:lstStyle/>
          <a:p>
            <a:pPr eaLnBrk="1" hangingPunct="1"/>
            <a:r>
              <a:rPr lang="en-US" altLang="en-US" smtClean="0"/>
              <a:t>Flow of Energy in Ecosystems</a:t>
            </a:r>
          </a:p>
        </p:txBody>
      </p:sp>
    </p:spTree>
    <p:extLst>
      <p:ext uri="{BB962C8B-B14F-4D97-AF65-F5344CB8AC3E}">
        <p14:creationId xmlns:p14="http://schemas.microsoft.com/office/powerpoint/2010/main" val="236730192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77F7CDC6-9F67-47FE-9E64-047FBDC7A11E}" type="slidenum">
              <a:rPr lang="en-US" altLang="en-US" sz="1400">
                <a:latin typeface="Times" panose="02020603050405020304" pitchFamily="18" charset="0"/>
              </a:rPr>
              <a:pPr/>
              <a:t>91</a:t>
            </a:fld>
            <a:endParaRPr lang="en-US" altLang="en-US" sz="1400">
              <a:latin typeface="Times" panose="02020603050405020304" pitchFamily="18" charset="0"/>
            </a:endParaRPr>
          </a:p>
        </p:txBody>
      </p:sp>
      <p:sp>
        <p:nvSpPr>
          <p:cNvPr id="41987" name="Rectangle 3"/>
          <p:cNvSpPr>
            <a:spLocks noGrp="1" noChangeArrowheads="1"/>
          </p:cNvSpPr>
          <p:nvPr>
            <p:ph type="body" idx="1"/>
          </p:nvPr>
        </p:nvSpPr>
        <p:spPr>
          <a:xfrm>
            <a:off x="381000" y="5534025"/>
            <a:ext cx="7772400" cy="790575"/>
          </a:xfrm>
        </p:spPr>
        <p:txBody>
          <a:bodyPr/>
          <a:lstStyle/>
          <a:p>
            <a:pPr algn="ctr" eaLnBrk="1" hangingPunct="1">
              <a:buFontTx/>
              <a:buNone/>
            </a:pPr>
            <a:r>
              <a:rPr lang="en-US" altLang="en-US" smtClean="0"/>
              <a:t>Ecosystem productivity per year</a:t>
            </a:r>
          </a:p>
        </p:txBody>
      </p:sp>
      <p:pic>
        <p:nvPicPr>
          <p:cNvPr id="41988" name="Picture 8" descr="rav65819_57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6934200" cy="545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62757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3A73A9E1-7024-4C09-8123-A6019869171A}" type="slidenum">
              <a:rPr lang="en-US" altLang="en-US" sz="1400">
                <a:latin typeface="Times" panose="02020603050405020304" pitchFamily="18" charset="0"/>
              </a:rPr>
              <a:pPr/>
              <a:t>92</a:t>
            </a:fld>
            <a:endParaRPr lang="en-US" altLang="en-US" sz="1400">
              <a:latin typeface="Times" panose="02020603050405020304" pitchFamily="18" charset="0"/>
            </a:endParaRPr>
          </a:p>
        </p:txBody>
      </p:sp>
      <p:sp>
        <p:nvSpPr>
          <p:cNvPr id="43011" name="Rectangle 3"/>
          <p:cNvSpPr>
            <a:spLocks noGrp="1" noChangeArrowheads="1"/>
          </p:cNvSpPr>
          <p:nvPr>
            <p:ph type="body" idx="1"/>
          </p:nvPr>
        </p:nvSpPr>
        <p:spPr>
          <a:xfrm>
            <a:off x="381000" y="1371599"/>
            <a:ext cx="5410200" cy="5349875"/>
          </a:xfrm>
        </p:spPr>
        <p:txBody>
          <a:bodyPr>
            <a:normAutofit lnSpcReduction="10000"/>
          </a:bodyPr>
          <a:lstStyle/>
          <a:p>
            <a:pPr eaLnBrk="1" hangingPunct="1"/>
            <a:r>
              <a:rPr lang="en-US" altLang="en-US" sz="2800" dirty="0" smtClean="0"/>
              <a:t>Limits on top carnivores:  exponential decline of chemical-bond energy limits the lengths of trophic chains and the numbers of top carnivores an ecosystem can support</a:t>
            </a:r>
          </a:p>
          <a:p>
            <a:pPr lvl="1" eaLnBrk="1" hangingPunct="1"/>
            <a:r>
              <a:rPr lang="en-US" altLang="en-US" dirty="0" smtClean="0"/>
              <a:t>Little energy</a:t>
            </a:r>
          </a:p>
          <a:p>
            <a:pPr lvl="1" eaLnBrk="1" hangingPunct="1"/>
            <a:r>
              <a:rPr lang="en-US" altLang="en-US" dirty="0" smtClean="0"/>
              <a:t>Large carnivores</a:t>
            </a:r>
          </a:p>
          <a:p>
            <a:pPr lvl="1" eaLnBrk="1" hangingPunct="1"/>
            <a:r>
              <a:rPr lang="en-US" altLang="en-US" dirty="0" smtClean="0"/>
              <a:t>Longest chains occur in the oceans</a:t>
            </a:r>
          </a:p>
          <a:p>
            <a:pPr lvl="1" eaLnBrk="1" hangingPunct="1"/>
            <a:r>
              <a:rPr lang="en-US" altLang="en-US" dirty="0" smtClean="0"/>
              <a:t>Top carnivore populations are small</a:t>
            </a:r>
          </a:p>
        </p:txBody>
      </p:sp>
      <p:sp>
        <p:nvSpPr>
          <p:cNvPr id="43012" name="Rectangle 4"/>
          <p:cNvSpPr>
            <a:spLocks noGrp="1" noChangeArrowheads="1"/>
          </p:cNvSpPr>
          <p:nvPr>
            <p:ph type="title"/>
          </p:nvPr>
        </p:nvSpPr>
        <p:spPr>
          <a:noFill/>
        </p:spPr>
        <p:txBody>
          <a:bodyPr/>
          <a:lstStyle/>
          <a:p>
            <a:pPr eaLnBrk="1" hangingPunct="1"/>
            <a:r>
              <a:rPr lang="en-US" altLang="en-US" smtClean="0"/>
              <a:t>Flow of Energy in Ecosystems</a:t>
            </a:r>
          </a:p>
        </p:txBody>
      </p:sp>
      <p:pic>
        <p:nvPicPr>
          <p:cNvPr id="5" name="Picture 7" descr="rav65819_57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4624" y="1524000"/>
            <a:ext cx="3318149"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91893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32937F55-EAAA-437B-98DD-C25DA85C5DE8}" type="slidenum">
              <a:rPr lang="en-US" altLang="en-US" sz="1400">
                <a:latin typeface="Times" panose="02020603050405020304" pitchFamily="18" charset="0"/>
              </a:rPr>
              <a:pPr/>
              <a:t>93</a:t>
            </a:fld>
            <a:endParaRPr lang="en-US" altLang="en-US" sz="1400">
              <a:latin typeface="Times" panose="02020603050405020304" pitchFamily="18" charset="0"/>
            </a:endParaRPr>
          </a:p>
        </p:txBody>
      </p:sp>
      <p:grpSp>
        <p:nvGrpSpPr>
          <p:cNvPr id="45059" name="Group 13"/>
          <p:cNvGrpSpPr>
            <a:grpSpLocks/>
          </p:cNvGrpSpPr>
          <p:nvPr/>
        </p:nvGrpSpPr>
        <p:grpSpPr bwMode="auto">
          <a:xfrm>
            <a:off x="609600" y="292100"/>
            <a:ext cx="8229600" cy="6149975"/>
            <a:chOff x="384" y="192"/>
            <a:chExt cx="5184" cy="3874"/>
          </a:xfrm>
        </p:grpSpPr>
        <p:pic>
          <p:nvPicPr>
            <p:cNvPr id="45060" name="Picture 9" descr="rav65819_57_1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 y="192"/>
              <a:ext cx="2496" cy="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0" descr="rav65819_57_1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246"/>
              <a:ext cx="2688" cy="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1" descr="rav65819_57_13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1992"/>
              <a:ext cx="2256" cy="2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2" descr="rav65819_57_13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1968"/>
              <a:ext cx="2448" cy="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95735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10D0EE51-073A-41EF-B1EA-C20CCC0B56A0}" type="slidenum">
              <a:rPr lang="en-US" altLang="en-US" sz="1400">
                <a:latin typeface="Times" panose="02020603050405020304" pitchFamily="18" charset="0"/>
              </a:rPr>
              <a:pPr/>
              <a:t>94</a:t>
            </a:fld>
            <a:endParaRPr lang="en-US" altLang="en-US" sz="1400">
              <a:latin typeface="Times" panose="02020603050405020304" pitchFamily="18" charset="0"/>
            </a:endParaRPr>
          </a:p>
        </p:txBody>
      </p:sp>
      <p:sp>
        <p:nvSpPr>
          <p:cNvPr id="46083" name="Rectangle 3"/>
          <p:cNvSpPr>
            <a:spLocks noGrp="1" noChangeArrowheads="1"/>
          </p:cNvSpPr>
          <p:nvPr>
            <p:ph type="body" idx="1"/>
          </p:nvPr>
        </p:nvSpPr>
        <p:spPr/>
        <p:txBody>
          <a:bodyPr/>
          <a:lstStyle/>
          <a:p>
            <a:pPr eaLnBrk="1" hangingPunct="1">
              <a:lnSpc>
                <a:spcPct val="90000"/>
              </a:lnSpc>
            </a:pPr>
            <a:r>
              <a:rPr lang="en-US" altLang="en-US" smtClean="0"/>
              <a:t>Trophic level interactions</a:t>
            </a:r>
          </a:p>
          <a:p>
            <a:pPr lvl="1" eaLnBrk="1" hangingPunct="1">
              <a:lnSpc>
                <a:spcPct val="90000"/>
              </a:lnSpc>
            </a:pPr>
            <a:r>
              <a:rPr lang="en-US" altLang="en-US" b="1" smtClean="0">
                <a:solidFill>
                  <a:srgbClr val="FF0000"/>
                </a:solidFill>
              </a:rPr>
              <a:t>Trophic cascade:</a:t>
            </a:r>
            <a:r>
              <a:rPr lang="en-US" altLang="en-US" smtClean="0"/>
              <a:t>  process by which effects exerted at an upper level flow down to influence two or more lower levels</a:t>
            </a:r>
          </a:p>
          <a:p>
            <a:pPr lvl="1" eaLnBrk="1" hangingPunct="1">
              <a:lnSpc>
                <a:spcPct val="90000"/>
              </a:lnSpc>
            </a:pPr>
            <a:r>
              <a:rPr lang="en-US" altLang="en-US" b="1" smtClean="0">
                <a:solidFill>
                  <a:srgbClr val="FF0000"/>
                </a:solidFill>
              </a:rPr>
              <a:t>Top-down effects:</a:t>
            </a:r>
            <a:r>
              <a:rPr lang="en-US" altLang="en-US" smtClean="0"/>
              <a:t>  when effects flow down</a:t>
            </a:r>
          </a:p>
          <a:p>
            <a:pPr lvl="1" eaLnBrk="1" hangingPunct="1">
              <a:lnSpc>
                <a:spcPct val="90000"/>
              </a:lnSpc>
            </a:pPr>
            <a:r>
              <a:rPr lang="en-US" altLang="en-US" b="1" smtClean="0">
                <a:solidFill>
                  <a:srgbClr val="FF0000"/>
                </a:solidFill>
              </a:rPr>
              <a:t>Bottom-up effects:</a:t>
            </a:r>
            <a:r>
              <a:rPr lang="en-US" altLang="en-US" smtClean="0"/>
              <a:t>  when effect flows up through a trophic chain</a:t>
            </a:r>
          </a:p>
        </p:txBody>
      </p:sp>
      <p:sp>
        <p:nvSpPr>
          <p:cNvPr id="46084" name="Rectangle 4"/>
          <p:cNvSpPr>
            <a:spLocks noGrp="1" noChangeArrowheads="1"/>
          </p:cNvSpPr>
          <p:nvPr>
            <p:ph type="title"/>
          </p:nvPr>
        </p:nvSpPr>
        <p:spPr>
          <a:noFill/>
        </p:spPr>
        <p:txBody>
          <a:bodyPr/>
          <a:lstStyle/>
          <a:p>
            <a:pPr eaLnBrk="1" hangingPunct="1"/>
            <a:r>
              <a:rPr lang="en-US" altLang="en-US" smtClean="0"/>
              <a:t>Flow of Energy in Ecosystems</a:t>
            </a:r>
          </a:p>
        </p:txBody>
      </p:sp>
    </p:spTree>
    <p:extLst>
      <p:ext uri="{BB962C8B-B14F-4D97-AF65-F5344CB8AC3E}">
        <p14:creationId xmlns:p14="http://schemas.microsoft.com/office/powerpoint/2010/main" val="411994047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80CD5DA2-51F7-482A-9A19-986A011FC275}" type="slidenum">
              <a:rPr lang="en-US" altLang="en-US" sz="1400"/>
              <a:pPr/>
              <a:t>95</a:t>
            </a:fld>
            <a:endParaRPr lang="en-US" altLang="en-US" sz="1400"/>
          </a:p>
        </p:txBody>
      </p:sp>
      <p:sp>
        <p:nvSpPr>
          <p:cNvPr id="46083" name="Rectangle 2"/>
          <p:cNvSpPr>
            <a:spLocks noGrp="1" noChangeArrowheads="1"/>
          </p:cNvSpPr>
          <p:nvPr>
            <p:ph type="title"/>
          </p:nvPr>
        </p:nvSpPr>
        <p:spPr/>
        <p:txBody>
          <a:bodyPr/>
          <a:lstStyle/>
          <a:p>
            <a:pPr eaLnBrk="1" hangingPunct="1"/>
            <a:r>
              <a:rPr lang="en-US" altLang="en-US" smtClean="0"/>
              <a:t>Human Impacts:  Pollution</a:t>
            </a:r>
          </a:p>
        </p:txBody>
      </p:sp>
      <p:sp>
        <p:nvSpPr>
          <p:cNvPr id="46084" name="Rectangle 3"/>
          <p:cNvSpPr>
            <a:spLocks noGrp="1" noChangeArrowheads="1"/>
          </p:cNvSpPr>
          <p:nvPr>
            <p:ph type="body" idx="1"/>
          </p:nvPr>
        </p:nvSpPr>
        <p:spPr/>
        <p:txBody>
          <a:bodyPr>
            <a:normAutofit lnSpcReduction="10000"/>
          </a:bodyPr>
          <a:lstStyle/>
          <a:p>
            <a:pPr eaLnBrk="1" hangingPunct="1"/>
            <a:r>
              <a:rPr lang="en-US" altLang="en-US" smtClean="0"/>
              <a:t>Human impacts can cause adverse changes in ecosystems</a:t>
            </a:r>
          </a:p>
          <a:p>
            <a:pPr eaLnBrk="1" hangingPunct="1"/>
            <a:r>
              <a:rPr lang="en-US" altLang="en-US" smtClean="0"/>
              <a:t>DDT:  highly effective insecticide, sprayed in United States after WWII</a:t>
            </a:r>
          </a:p>
          <a:p>
            <a:pPr eaLnBrk="1" hangingPunct="1"/>
            <a:r>
              <a:rPr lang="en-US" altLang="en-US" smtClean="0"/>
              <a:t>DDT is oil soluble and biomagnifies in the food chain</a:t>
            </a:r>
          </a:p>
          <a:p>
            <a:pPr eaLnBrk="1" hangingPunct="1"/>
            <a:r>
              <a:rPr lang="en-US" altLang="en-US" smtClean="0"/>
              <a:t>Result of use:</a:t>
            </a:r>
          </a:p>
          <a:p>
            <a:pPr lvl="1" eaLnBrk="1" hangingPunct="1"/>
            <a:r>
              <a:rPr lang="en-US" altLang="en-US" smtClean="0"/>
              <a:t>Populations of ospreys, bald eagles, and brown pelicans plummeted</a:t>
            </a:r>
          </a:p>
        </p:txBody>
      </p:sp>
    </p:spTree>
    <p:extLst>
      <p:ext uri="{BB962C8B-B14F-4D97-AF65-F5344CB8AC3E}">
        <p14:creationId xmlns:p14="http://schemas.microsoft.com/office/powerpoint/2010/main" val="12824043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7596220D-EB4A-4AD1-914A-958203FB3415}" type="slidenum">
              <a:rPr lang="en-US" altLang="en-US" sz="1400"/>
              <a:pPr/>
              <a:t>96</a:t>
            </a:fld>
            <a:endParaRPr lang="en-US" altLang="en-US" sz="1400"/>
          </a:p>
        </p:txBody>
      </p:sp>
      <p:sp>
        <p:nvSpPr>
          <p:cNvPr id="47107" name="Rectangle 2"/>
          <p:cNvSpPr>
            <a:spLocks noGrp="1" noChangeArrowheads="1"/>
          </p:cNvSpPr>
          <p:nvPr>
            <p:ph type="body" idx="1"/>
          </p:nvPr>
        </p:nvSpPr>
        <p:spPr>
          <a:xfrm>
            <a:off x="457200" y="1143000"/>
            <a:ext cx="4267200" cy="5334000"/>
          </a:xfrm>
        </p:spPr>
        <p:txBody>
          <a:bodyPr/>
          <a:lstStyle/>
          <a:p>
            <a:pPr eaLnBrk="1" hangingPunct="1"/>
            <a:r>
              <a:rPr lang="en-US" altLang="en-US" smtClean="0"/>
              <a:t>Biomagnification of DDT concentrations in the food chain.  Predatory bird species were affected because it made their eggshells so thin that the shells broke during incubation</a:t>
            </a:r>
          </a:p>
        </p:txBody>
      </p:sp>
      <p:sp>
        <p:nvSpPr>
          <p:cNvPr id="47108" name="Rectangle 4"/>
          <p:cNvSpPr>
            <a:spLocks noGrp="1" noChangeArrowheads="1"/>
          </p:cNvSpPr>
          <p:nvPr>
            <p:ph type="title"/>
          </p:nvPr>
        </p:nvSpPr>
        <p:spPr>
          <a:noFill/>
        </p:spPr>
        <p:txBody>
          <a:bodyPr/>
          <a:lstStyle/>
          <a:p>
            <a:pPr eaLnBrk="1" hangingPunct="1"/>
            <a:r>
              <a:rPr lang="en-US" altLang="en-US" smtClean="0"/>
              <a:t>Human Impacts:  Pollution</a:t>
            </a:r>
          </a:p>
        </p:txBody>
      </p:sp>
      <p:pic>
        <p:nvPicPr>
          <p:cNvPr id="47109" name="Picture 5" descr="rav65819_58_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525588"/>
            <a:ext cx="4114800"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26906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C7BD40DA-A40D-480E-8B13-F3A82ADADF91}" type="slidenum">
              <a:rPr lang="en-US" altLang="en-US" sz="1400"/>
              <a:pPr/>
              <a:t>97</a:t>
            </a:fld>
            <a:endParaRPr lang="en-US" altLang="en-US" sz="1400"/>
          </a:p>
        </p:txBody>
      </p:sp>
      <p:sp>
        <p:nvSpPr>
          <p:cNvPr id="48131" name="Rectangle 2"/>
          <p:cNvSpPr>
            <a:spLocks noGrp="1" noChangeArrowheads="1"/>
          </p:cNvSpPr>
          <p:nvPr>
            <p:ph type="body" idx="1"/>
          </p:nvPr>
        </p:nvSpPr>
        <p:spPr/>
        <p:txBody>
          <a:bodyPr/>
          <a:lstStyle/>
          <a:p>
            <a:pPr eaLnBrk="1" hangingPunct="1"/>
            <a:r>
              <a:rPr lang="en-US" altLang="en-US" smtClean="0"/>
              <a:t>Freshwater habitats are threatened by pollution and resource use</a:t>
            </a:r>
          </a:p>
          <a:p>
            <a:pPr eaLnBrk="1" hangingPunct="1"/>
            <a:r>
              <a:rPr lang="en-US" altLang="en-US" b="1" smtClean="0">
                <a:solidFill>
                  <a:srgbClr val="FF0000"/>
                </a:solidFill>
              </a:rPr>
              <a:t>Point source pollution: </a:t>
            </a:r>
            <a:r>
              <a:rPr lang="en-US" altLang="en-US" smtClean="0"/>
              <a:t> comes from an identifiable location</a:t>
            </a:r>
          </a:p>
          <a:p>
            <a:pPr lvl="1" eaLnBrk="1" hangingPunct="1"/>
            <a:r>
              <a:rPr lang="en-US" altLang="en-US" smtClean="0"/>
              <a:t>Factories</a:t>
            </a:r>
          </a:p>
          <a:p>
            <a:pPr lvl="1" eaLnBrk="1" hangingPunct="1"/>
            <a:r>
              <a:rPr lang="en-US" altLang="en-US" smtClean="0"/>
              <a:t>Sewage-treatment plants</a:t>
            </a:r>
          </a:p>
          <a:p>
            <a:pPr eaLnBrk="1" hangingPunct="1"/>
            <a:r>
              <a:rPr lang="en-US" altLang="en-US" smtClean="0"/>
              <a:t>Laws and technologies can be applied because the source is known</a:t>
            </a:r>
          </a:p>
        </p:txBody>
      </p:sp>
      <p:sp>
        <p:nvSpPr>
          <p:cNvPr id="48132" name="Rectangle 3"/>
          <p:cNvSpPr>
            <a:spLocks noGrp="1" noChangeArrowheads="1"/>
          </p:cNvSpPr>
          <p:nvPr>
            <p:ph type="title"/>
          </p:nvPr>
        </p:nvSpPr>
        <p:spPr>
          <a:noFill/>
        </p:spPr>
        <p:txBody>
          <a:bodyPr/>
          <a:lstStyle/>
          <a:p>
            <a:pPr eaLnBrk="1" hangingPunct="1"/>
            <a:r>
              <a:rPr lang="en-US" altLang="en-US" smtClean="0"/>
              <a:t>Human Impacts:  Pollution</a:t>
            </a:r>
          </a:p>
        </p:txBody>
      </p:sp>
    </p:spTree>
    <p:extLst>
      <p:ext uri="{BB962C8B-B14F-4D97-AF65-F5344CB8AC3E}">
        <p14:creationId xmlns:p14="http://schemas.microsoft.com/office/powerpoint/2010/main" val="8229377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41219495-244C-4FD7-94A3-24BC885F49C0}" type="slidenum">
              <a:rPr lang="en-US" altLang="en-US" sz="1400"/>
              <a:pPr/>
              <a:t>98</a:t>
            </a:fld>
            <a:endParaRPr lang="en-US" altLang="en-US" sz="1400"/>
          </a:p>
        </p:txBody>
      </p:sp>
      <p:sp>
        <p:nvSpPr>
          <p:cNvPr id="49155" name="Rectangle 2"/>
          <p:cNvSpPr>
            <a:spLocks noGrp="1" noChangeArrowheads="1"/>
          </p:cNvSpPr>
          <p:nvPr>
            <p:ph type="body" idx="1"/>
          </p:nvPr>
        </p:nvSpPr>
        <p:spPr>
          <a:xfrm>
            <a:off x="457200" y="1143000"/>
            <a:ext cx="8153400" cy="5257800"/>
          </a:xfrm>
        </p:spPr>
        <p:txBody>
          <a:bodyPr/>
          <a:lstStyle/>
          <a:p>
            <a:pPr eaLnBrk="1" hangingPunct="1">
              <a:lnSpc>
                <a:spcPct val="90000"/>
              </a:lnSpc>
            </a:pPr>
            <a:r>
              <a:rPr lang="en-US" altLang="en-US" b="1" smtClean="0">
                <a:solidFill>
                  <a:srgbClr val="FF0000"/>
                </a:solidFill>
              </a:rPr>
              <a:t>Diffuse pollution:</a:t>
            </a:r>
            <a:r>
              <a:rPr lang="en-US" altLang="en-US" smtClean="0"/>
              <a:t>  is exemplified by eutrophication caused by excessive run-off of nitrates and phosphates</a:t>
            </a:r>
          </a:p>
          <a:p>
            <a:pPr lvl="1" eaLnBrk="1" hangingPunct="1">
              <a:lnSpc>
                <a:spcPct val="90000"/>
              </a:lnSpc>
            </a:pPr>
            <a:r>
              <a:rPr lang="en-US" altLang="en-US" smtClean="0"/>
              <a:t>Dissolved oxygen declines</a:t>
            </a:r>
          </a:p>
          <a:p>
            <a:pPr lvl="1" eaLnBrk="1" hangingPunct="1">
              <a:lnSpc>
                <a:spcPct val="90000"/>
              </a:lnSpc>
            </a:pPr>
            <a:r>
              <a:rPr lang="en-US" altLang="en-US" smtClean="0"/>
              <a:t>Fish species change, carp take the place of more desirable species</a:t>
            </a:r>
          </a:p>
          <a:p>
            <a:pPr eaLnBrk="1" hangingPunct="1">
              <a:lnSpc>
                <a:spcPct val="90000"/>
              </a:lnSpc>
            </a:pPr>
            <a:r>
              <a:rPr lang="en-US" altLang="en-US" smtClean="0"/>
              <a:t>Can originate from thousands of lawns, farms, golf clubs…</a:t>
            </a:r>
          </a:p>
          <a:p>
            <a:pPr eaLnBrk="1" hangingPunct="1">
              <a:lnSpc>
                <a:spcPct val="90000"/>
              </a:lnSpc>
            </a:pPr>
            <a:r>
              <a:rPr lang="en-US" altLang="en-US" smtClean="0"/>
              <a:t>Solutions depend on public education and political action</a:t>
            </a:r>
          </a:p>
        </p:txBody>
      </p:sp>
      <p:sp>
        <p:nvSpPr>
          <p:cNvPr id="49156" name="Rectangle 3"/>
          <p:cNvSpPr>
            <a:spLocks noGrp="1" noChangeArrowheads="1"/>
          </p:cNvSpPr>
          <p:nvPr>
            <p:ph type="title"/>
          </p:nvPr>
        </p:nvSpPr>
        <p:spPr>
          <a:noFill/>
        </p:spPr>
        <p:txBody>
          <a:bodyPr/>
          <a:lstStyle/>
          <a:p>
            <a:pPr eaLnBrk="1" hangingPunct="1"/>
            <a:r>
              <a:rPr lang="en-US" altLang="en-US" smtClean="0"/>
              <a:t>Human Impacts:  Pollution</a:t>
            </a:r>
          </a:p>
        </p:txBody>
      </p:sp>
    </p:spTree>
    <p:extLst>
      <p:ext uri="{BB962C8B-B14F-4D97-AF65-F5344CB8AC3E}">
        <p14:creationId xmlns:p14="http://schemas.microsoft.com/office/powerpoint/2010/main" val="34707535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359B6853-ECB1-470A-9D4A-D28F053B273A}" type="slidenum">
              <a:rPr lang="en-US" altLang="en-US" sz="1400"/>
              <a:pPr/>
              <a:t>99</a:t>
            </a:fld>
            <a:endParaRPr lang="en-US" altLang="en-US" sz="1400"/>
          </a:p>
        </p:txBody>
      </p:sp>
      <p:sp>
        <p:nvSpPr>
          <p:cNvPr id="50179" name="Rectangle 2"/>
          <p:cNvSpPr>
            <a:spLocks noGrp="1" noChangeArrowheads="1"/>
          </p:cNvSpPr>
          <p:nvPr>
            <p:ph type="body" idx="1"/>
          </p:nvPr>
        </p:nvSpPr>
        <p:spPr>
          <a:xfrm>
            <a:off x="381000" y="1219200"/>
            <a:ext cx="8305800" cy="5334000"/>
          </a:xfrm>
        </p:spPr>
        <p:txBody>
          <a:bodyPr/>
          <a:lstStyle/>
          <a:p>
            <a:pPr eaLnBrk="1" hangingPunct="1">
              <a:lnSpc>
                <a:spcPct val="90000"/>
              </a:lnSpc>
            </a:pPr>
            <a:r>
              <a:rPr lang="en-US" altLang="en-US" smtClean="0"/>
              <a:t>Pollution from coal burning:  acid precipitation</a:t>
            </a:r>
          </a:p>
          <a:p>
            <a:pPr lvl="1" eaLnBrk="1" hangingPunct="1">
              <a:lnSpc>
                <a:spcPct val="90000"/>
              </a:lnSpc>
            </a:pPr>
            <a:r>
              <a:rPr lang="en-US" altLang="en-US" smtClean="0"/>
              <a:t>When coal is burned sulfur oxide is released</a:t>
            </a:r>
          </a:p>
          <a:p>
            <a:pPr lvl="1" eaLnBrk="1" hangingPunct="1">
              <a:lnSpc>
                <a:spcPct val="90000"/>
              </a:lnSpc>
            </a:pPr>
            <a:r>
              <a:rPr lang="en-US" altLang="en-US" smtClean="0"/>
              <a:t>Sulfur oxide combines with water in the atmosphere to create sulfuric acid</a:t>
            </a:r>
          </a:p>
          <a:p>
            <a:pPr eaLnBrk="1" hangingPunct="1">
              <a:lnSpc>
                <a:spcPct val="90000"/>
              </a:lnSpc>
            </a:pPr>
            <a:r>
              <a:rPr lang="en-US" altLang="en-US" smtClean="0"/>
              <a:t>Mercury emitted in stack smoke is a second potential problem</a:t>
            </a:r>
          </a:p>
          <a:p>
            <a:pPr lvl="1" eaLnBrk="1" hangingPunct="1">
              <a:lnSpc>
                <a:spcPct val="90000"/>
              </a:lnSpc>
            </a:pPr>
            <a:r>
              <a:rPr lang="en-US" altLang="en-US" smtClean="0"/>
              <a:t>Mercury biomagnifies:  causes brain damage in humans</a:t>
            </a:r>
          </a:p>
        </p:txBody>
      </p:sp>
      <p:sp>
        <p:nvSpPr>
          <p:cNvPr id="50180" name="Rectangle 3"/>
          <p:cNvSpPr>
            <a:spLocks noGrp="1" noChangeArrowheads="1"/>
          </p:cNvSpPr>
          <p:nvPr>
            <p:ph type="title"/>
          </p:nvPr>
        </p:nvSpPr>
        <p:spPr>
          <a:noFill/>
        </p:spPr>
        <p:txBody>
          <a:bodyPr/>
          <a:lstStyle/>
          <a:p>
            <a:pPr eaLnBrk="1" hangingPunct="1"/>
            <a:r>
              <a:rPr lang="en-US" altLang="en-US" smtClean="0"/>
              <a:t>Human Impacts:  Pollution</a:t>
            </a:r>
          </a:p>
        </p:txBody>
      </p:sp>
    </p:spTree>
    <p:extLst>
      <p:ext uri="{BB962C8B-B14F-4D97-AF65-F5344CB8AC3E}">
        <p14:creationId xmlns:p14="http://schemas.microsoft.com/office/powerpoint/2010/main" val="38433268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1778</TotalTime>
  <Words>3814</Words>
  <Application>Microsoft Office PowerPoint</Application>
  <PresentationFormat>On-screen Show (4:3)</PresentationFormat>
  <Paragraphs>561</Paragraphs>
  <Slides>121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121</vt:i4>
      </vt:variant>
    </vt:vector>
  </HeadingPairs>
  <TitlesOfParts>
    <vt:vector size="127" baseType="lpstr">
      <vt:lpstr>Arial</vt:lpstr>
      <vt:lpstr>Calibri</vt:lpstr>
      <vt:lpstr>Times</vt:lpstr>
      <vt:lpstr>Times New Roman</vt:lpstr>
      <vt:lpstr>Wingdings</vt:lpstr>
      <vt:lpstr>Office Theme</vt:lpstr>
      <vt:lpstr>Community Ecology Chapter 54 </vt:lpstr>
      <vt:lpstr>Biological Communities</vt:lpstr>
      <vt:lpstr>Biological Communities</vt:lpstr>
      <vt:lpstr>Biological Communities</vt:lpstr>
      <vt:lpstr>Biological Communities</vt:lpstr>
      <vt:lpstr>Biological Communities</vt:lpstr>
      <vt:lpstr>Biological Communities</vt:lpstr>
      <vt:lpstr>Ecological Niche</vt:lpstr>
      <vt:lpstr>Ecological Niche</vt:lpstr>
      <vt:lpstr>Ecological Niche</vt:lpstr>
      <vt:lpstr>Ecological Niche</vt:lpstr>
      <vt:lpstr>Ecological Niche</vt:lpstr>
      <vt:lpstr>Ecological Niche</vt:lpstr>
      <vt:lpstr>Ecological Niche Competative Exclusion Principle</vt:lpstr>
      <vt:lpstr>PowerPoint Presentation</vt:lpstr>
      <vt:lpstr>PowerPoint Presentation</vt:lpstr>
      <vt:lpstr>Species Interactions</vt:lpstr>
      <vt:lpstr>Predator Prey</vt:lpstr>
      <vt:lpstr>Predator-Prey</vt:lpstr>
      <vt:lpstr>Predator-Prey</vt:lpstr>
      <vt:lpstr>Predator-Prey</vt:lpstr>
      <vt:lpstr>Predator-Prey</vt:lpstr>
      <vt:lpstr>Predator-Prey</vt:lpstr>
      <vt:lpstr>Predator-Prey</vt:lpstr>
      <vt:lpstr>Predator-Prey</vt:lpstr>
      <vt:lpstr>Predator-Prey</vt:lpstr>
      <vt:lpstr>PowerPoint Presentation</vt:lpstr>
      <vt:lpstr>Predator-Prey</vt:lpstr>
      <vt:lpstr>Predator-Prey</vt:lpstr>
      <vt:lpstr>PowerPoint Presentation</vt:lpstr>
      <vt:lpstr>Predator-Prey Mimicry</vt:lpstr>
      <vt:lpstr>Batesian Mimicry</vt:lpstr>
      <vt:lpstr>Batesian Mimicry</vt:lpstr>
      <vt:lpstr>Mimicry</vt:lpstr>
      <vt:lpstr>Müllerian Mimicry </vt:lpstr>
      <vt:lpstr>Müllerian Mimicry</vt:lpstr>
      <vt:lpstr>Commensalism</vt:lpstr>
      <vt:lpstr>Species Interactions</vt:lpstr>
      <vt:lpstr>Species Interactions</vt:lpstr>
      <vt:lpstr>Species Interactions</vt:lpstr>
      <vt:lpstr>Species Interactions</vt:lpstr>
      <vt:lpstr>Species Interactions Parasitic Plants</vt:lpstr>
      <vt:lpstr>Species Interactions Parasitic Plants</vt:lpstr>
      <vt:lpstr>Species Interactions</vt:lpstr>
      <vt:lpstr>Non-Symbiotic Relationships</vt:lpstr>
      <vt:lpstr>Species Interactions Many parasites have complex life cycles involving more than one host </vt:lpstr>
      <vt:lpstr>Species Interactions</vt:lpstr>
      <vt:lpstr>Species Interactions</vt:lpstr>
      <vt:lpstr>Succession and Disturbance</vt:lpstr>
      <vt:lpstr>Succession and Disturbance</vt:lpstr>
      <vt:lpstr>Succession and Disturbance</vt:lpstr>
      <vt:lpstr>Succession and Disturbance</vt:lpstr>
      <vt:lpstr>Dynamics of Ecosystems Chapter 55</vt:lpstr>
      <vt:lpstr>Biogeochemical Cycles</vt:lpstr>
      <vt:lpstr>Biogeochemical Cycles</vt:lpstr>
      <vt:lpstr>The carbon cycle </vt:lpstr>
      <vt:lpstr>The carbon cycle</vt:lpstr>
      <vt:lpstr>The carbon cycle and Photosynthesis</vt:lpstr>
      <vt:lpstr>Carbon Cycle  Respiration </vt:lpstr>
      <vt:lpstr>PowerPoint Presentation</vt:lpstr>
      <vt:lpstr>The carbon cycle</vt:lpstr>
      <vt:lpstr>The carbon cycle</vt:lpstr>
      <vt:lpstr>Water Cycle </vt:lpstr>
      <vt:lpstr>Water Cycle</vt:lpstr>
      <vt:lpstr>Water Cycle</vt:lpstr>
      <vt:lpstr>Water Cycle </vt:lpstr>
      <vt:lpstr>Ogallala Aquifer</vt:lpstr>
      <vt:lpstr>Water Cycle</vt:lpstr>
      <vt:lpstr>Artesian Well</vt:lpstr>
      <vt:lpstr>PowerPoint Presentation</vt:lpstr>
      <vt:lpstr>Nitrogen Cycle </vt:lpstr>
      <vt:lpstr>PowerPoint Presentation</vt:lpstr>
      <vt:lpstr>Nitrogen Cycle </vt:lpstr>
      <vt:lpstr>Nitrogen Cycle </vt:lpstr>
      <vt:lpstr>Biogeochemical Cycles</vt:lpstr>
      <vt:lpstr>Steps to the Nitrogen Cycle</vt:lpstr>
      <vt:lpstr>PowerPoint Presentation</vt:lpstr>
      <vt:lpstr>PowerPoint Presentation</vt:lpstr>
      <vt:lpstr>PowerPoint Presentation</vt:lpstr>
      <vt:lpstr>Phosphorus cycle </vt:lpstr>
      <vt:lpstr>Phosphorus cycle</vt:lpstr>
      <vt:lpstr>Phosphorus cycle</vt:lpstr>
      <vt:lpstr>Phosphorus Cycle</vt:lpstr>
      <vt:lpstr>Biogeochemical Cycles</vt:lpstr>
      <vt:lpstr>Flow of Energy in Ecosystems</vt:lpstr>
      <vt:lpstr>Flow of Energy in Ecosystems Food Chains and Food Webs</vt:lpstr>
      <vt:lpstr>Energy Flow</vt:lpstr>
      <vt:lpstr>Energy Flow</vt:lpstr>
      <vt:lpstr>Trophic levels within an ecosystem </vt:lpstr>
      <vt:lpstr>Flow of Energy in Ecosystems</vt:lpstr>
      <vt:lpstr>PowerPoint Presentation</vt:lpstr>
      <vt:lpstr>Flow of Energy in Ecosystems</vt:lpstr>
      <vt:lpstr>PowerPoint Presentation</vt:lpstr>
      <vt:lpstr>Flow of Energy in Ecosystems</vt:lpstr>
      <vt:lpstr>Human Impacts:  Pollution</vt:lpstr>
      <vt:lpstr>Human Impacts:  Pollution</vt:lpstr>
      <vt:lpstr>Human Impacts:  Pollution</vt:lpstr>
      <vt:lpstr>Human Impacts:  Pollution</vt:lpstr>
      <vt:lpstr>Human Impacts:  Pollution</vt:lpstr>
      <vt:lpstr>Human Impacts:  Pollution</vt:lpstr>
      <vt:lpstr>Human Impacts:  Pollution</vt:lpstr>
      <vt:lpstr>Human Impacts:  Pollution</vt:lpstr>
      <vt:lpstr>Human Impacts:  Pollution</vt:lpstr>
      <vt:lpstr>Human Impacts:  Pollution</vt:lpstr>
      <vt:lpstr>Human Impacts:  Pollution</vt:lpstr>
      <vt:lpstr>Human Impacts:  Pollution</vt:lpstr>
      <vt:lpstr>Human Impacts:  Pollution</vt:lpstr>
      <vt:lpstr>Human Impacts:  Pollution</vt:lpstr>
      <vt:lpstr>Human Impacts:  Pollution</vt:lpstr>
      <vt:lpstr>Global Warming</vt:lpstr>
      <vt:lpstr>Global Warming</vt:lpstr>
      <vt:lpstr>Global Warming</vt:lpstr>
      <vt:lpstr>Global Warming</vt:lpstr>
      <vt:lpstr>Global Warming</vt:lpstr>
      <vt:lpstr>Global Warming</vt:lpstr>
      <vt:lpstr>Global Warming</vt:lpstr>
      <vt:lpstr>Global Warming</vt:lpstr>
      <vt:lpstr>Global Warming</vt:lpstr>
      <vt:lpstr>Global Warming</vt:lpstr>
      <vt:lpstr>Global Warming</vt:lpstr>
      <vt:lpstr>Global Warming</vt:lpstr>
    </vt:vector>
  </TitlesOfParts>
  <Company>ISD11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Biosphere  Chapter 58</dc:title>
  <dc:creator>bhs</dc:creator>
  <cp:lastModifiedBy>McKenzie, Peter</cp:lastModifiedBy>
  <cp:revision>229</cp:revision>
  <dcterms:created xsi:type="dcterms:W3CDTF">2009-09-30T17:44:45Z</dcterms:created>
  <dcterms:modified xsi:type="dcterms:W3CDTF">2018-05-31T13:43:53Z</dcterms:modified>
</cp:coreProperties>
</file>